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5.jpg" ContentType="image/jp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345" r:id="rId3"/>
    <p:sldId id="346" r:id="rId4"/>
    <p:sldId id="347" r:id="rId5"/>
    <p:sldId id="282" r:id="rId6"/>
    <p:sldId id="283" r:id="rId7"/>
    <p:sldId id="343" r:id="rId8"/>
    <p:sldId id="344" r:id="rId9"/>
    <p:sldId id="348" r:id="rId10"/>
    <p:sldId id="272" r:id="rId11"/>
    <p:sldId id="260" r:id="rId12"/>
    <p:sldId id="349" r:id="rId13"/>
    <p:sldId id="350" r:id="rId14"/>
    <p:sldId id="351" r:id="rId15"/>
    <p:sldId id="352" r:id="rId16"/>
    <p:sldId id="353" r:id="rId17"/>
    <p:sldId id="261" r:id="rId18"/>
    <p:sldId id="310" r:id="rId19"/>
    <p:sldId id="354" r:id="rId20"/>
    <p:sldId id="355" r:id="rId21"/>
    <p:sldId id="356" r:id="rId22"/>
    <p:sldId id="357" r:id="rId23"/>
    <p:sldId id="358" r:id="rId24"/>
    <p:sldId id="359" r:id="rId25"/>
    <p:sldId id="360" r:id="rId26"/>
    <p:sldId id="361" r:id="rId27"/>
    <p:sldId id="362" r:id="rId28"/>
    <p:sldId id="363" r:id="rId29"/>
    <p:sldId id="364" r:id="rId30"/>
    <p:sldId id="311" r:id="rId31"/>
    <p:sldId id="366" r:id="rId32"/>
    <p:sldId id="365" r:id="rId33"/>
    <p:sldId id="262" r:id="rId34"/>
    <p:sldId id="273" r:id="rId35"/>
    <p:sldId id="263" r:id="rId36"/>
    <p:sldId id="264" r:id="rId37"/>
    <p:sldId id="320" r:id="rId38"/>
    <p:sldId id="321" r:id="rId39"/>
    <p:sldId id="329" r:id="rId40"/>
    <p:sldId id="328" r:id="rId41"/>
    <p:sldId id="323" r:id="rId42"/>
    <p:sldId id="294" r:id="rId43"/>
    <p:sldId id="330" r:id="rId44"/>
    <p:sldId id="331" r:id="rId45"/>
    <p:sldId id="312" r:id="rId46"/>
    <p:sldId id="313" r:id="rId47"/>
    <p:sldId id="314" r:id="rId48"/>
    <p:sldId id="315" r:id="rId49"/>
    <p:sldId id="332" r:id="rId50"/>
    <p:sldId id="333" r:id="rId51"/>
    <p:sldId id="334" r:id="rId52"/>
    <p:sldId id="335" r:id="rId53"/>
    <p:sldId id="336" r:id="rId54"/>
    <p:sldId id="337" r:id="rId55"/>
    <p:sldId id="338" r:id="rId56"/>
    <p:sldId id="339" r:id="rId57"/>
    <p:sldId id="340" r:id="rId58"/>
    <p:sldId id="341" r:id="rId59"/>
    <p:sldId id="342" r:id="rId60"/>
    <p:sldId id="266" r:id="rId61"/>
    <p:sldId id="267" r:id="rId62"/>
    <p:sldId id="268" r:id="rId6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" userDrawn="1">
          <p15:clr>
            <a:srgbClr val="A4A3A4"/>
          </p15:clr>
        </p15:guide>
        <p15:guide id="2" pos="7680" userDrawn="1">
          <p15:clr>
            <a:srgbClr val="A4A3A4"/>
          </p15:clr>
        </p15:guide>
        <p15:guide id="3" orient="horz" pos="4110" userDrawn="1">
          <p15:clr>
            <a:srgbClr val="A4A3A4"/>
          </p15:clr>
        </p15:guide>
        <p15:guide id="4" userDrawn="1">
          <p15:clr>
            <a:srgbClr val="A4A3A4"/>
          </p15:clr>
        </p15:guide>
        <p15:guide id="5" pos="1300" userDrawn="1">
          <p15:clr>
            <a:srgbClr val="A4A3A4"/>
          </p15:clr>
        </p15:guide>
        <p15:guide id="6" orient="horz" pos="890" userDrawn="1">
          <p15:clr>
            <a:srgbClr val="A4A3A4"/>
          </p15:clr>
        </p15:guide>
        <p15:guide id="7" pos="211" userDrawn="1">
          <p15:clr>
            <a:srgbClr val="A4A3A4"/>
          </p15:clr>
        </p15:guide>
        <p15:guide id="8" orient="horz" pos="1933" userDrawn="1">
          <p15:clr>
            <a:srgbClr val="A4A3A4"/>
          </p15:clr>
        </p15:guide>
        <p15:guide id="9" orient="horz" pos="2205" userDrawn="1">
          <p15:clr>
            <a:srgbClr val="A4A3A4"/>
          </p15:clr>
        </p15:guide>
        <p15:guide id="10" orient="horz" pos="12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DB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4" autoAdjust="0"/>
    <p:restoredTop sz="95320" autoAdjust="0"/>
  </p:normalViewPr>
  <p:slideViewPr>
    <p:cSldViewPr>
      <p:cViewPr varScale="1">
        <p:scale>
          <a:sx n="88" d="100"/>
          <a:sy n="88" d="100"/>
        </p:scale>
        <p:origin x="114" y="402"/>
      </p:cViewPr>
      <p:guideLst>
        <p:guide orient="horz" pos="210"/>
        <p:guide pos="7680"/>
        <p:guide orient="horz" pos="4110"/>
        <p:guide/>
        <p:guide pos="1300"/>
        <p:guide orient="horz" pos="890"/>
        <p:guide pos="211"/>
        <p:guide orient="horz" pos="1933"/>
        <p:guide orient="horz" pos="2205"/>
        <p:guide orient="horz" pos="120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535A59-1553-4A35-B624-17F6B0F09CA8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4690FC-BC8E-4C88-AEEA-F8463CADA4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462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690FC-BC8E-4C88-AEEA-F8463CADA463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764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690FC-BC8E-4C88-AEEA-F8463CADA463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898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690FC-BC8E-4C88-AEEA-F8463CADA463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726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690FC-BC8E-4C88-AEEA-F8463CADA463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961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690FC-BC8E-4C88-AEEA-F8463CADA463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261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690FC-BC8E-4C88-AEEA-F8463CADA463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365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690FC-BC8E-4C88-AEEA-F8463CADA463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614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0FABA-7BFA-4177-8909-904AF9EE2E48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iz.newdaily.co.kr/site/data/html/2019/09/02/2019090200151.html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hani.co.kr/arti/economy/economy_general/909145.html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.jpeg"/><Relationship Id="rId7" Type="http://schemas.openxmlformats.org/officeDocument/2006/relationships/image" Target="../media/image1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7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9" name="Picture 5" descr="C:\Users\JOHN\Desktop\bankimg\ppt\1-1.jpg"/>
          <p:cNvPicPr>
            <a:picLocks noChangeAspect="1" noChangeArrowheads="1"/>
          </p:cNvPicPr>
          <p:nvPr/>
        </p:nvPicPr>
        <p:blipFill>
          <a:blip r:embed="rId2" cstate="print"/>
          <a:srcRect l="6838" t="9343" r="6656" b="8847"/>
          <a:stretch>
            <a:fillRect/>
          </a:stretch>
        </p:blipFill>
        <p:spPr bwMode="auto">
          <a:xfrm>
            <a:off x="0" y="404664"/>
            <a:ext cx="12288688" cy="6119960"/>
          </a:xfrm>
          <a:prstGeom prst="rect">
            <a:avLst/>
          </a:prstGeom>
          <a:noFill/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5A0480-823A-4C64-8FA9-0BF09604E2E7}"/>
              </a:ext>
            </a:extLst>
          </p:cNvPr>
          <p:cNvSpPr/>
          <p:nvPr/>
        </p:nvSpPr>
        <p:spPr>
          <a:xfrm>
            <a:off x="8328248" y="1700808"/>
            <a:ext cx="3096344" cy="1512168"/>
          </a:xfrm>
          <a:prstGeom prst="rect">
            <a:avLst/>
          </a:prstGeom>
          <a:solidFill>
            <a:srgbClr val="D4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98C699-9A79-45BA-B97F-F6387C8D8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115" y="1700808"/>
            <a:ext cx="4469818" cy="133044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 descr="C:\Users\JOHN\Desktop\bankimg\ppt\1-3중점개발내용.jpg"/>
          <p:cNvPicPr>
            <a:picLocks noChangeAspect="1" noChangeArrowheads="1"/>
          </p:cNvPicPr>
          <p:nvPr/>
        </p:nvPicPr>
        <p:blipFill>
          <a:blip r:embed="rId2" cstate="print"/>
          <a:srcRect l="6420" t="9145" r="6906" b="10074"/>
          <a:stretch>
            <a:fillRect/>
          </a:stretch>
        </p:blipFill>
        <p:spPr bwMode="auto">
          <a:xfrm>
            <a:off x="-96688" y="404664"/>
            <a:ext cx="12288688" cy="5983111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4C7751-8364-46BB-A832-C4327DA9243D}"/>
              </a:ext>
            </a:extLst>
          </p:cNvPr>
          <p:cNvSpPr txBox="1"/>
          <p:nvPr/>
        </p:nvSpPr>
        <p:spPr>
          <a:xfrm>
            <a:off x="2820615" y="2144316"/>
            <a:ext cx="65877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조회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계좌조회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기타조회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이체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자동이체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즉시이체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예약이체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금융상품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예금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신탁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대출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펀드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,ISA)</a:t>
            </a: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4.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뱅킹보안관리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이용기기등록서비스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보안차단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지연이체</a:t>
            </a:r>
            <a:r>
              <a:rPr lang="en-US" altLang="ko-KR" b="1" dirty="0"/>
              <a:t>)</a:t>
            </a:r>
          </a:p>
          <a:p>
            <a:endParaRPr lang="en-US" altLang="ko-KR" dirty="0"/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5.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실시간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1:1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고객응대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고객센터</a:t>
            </a:r>
            <a:r>
              <a:rPr lang="en-US" altLang="ko-KR" b="1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596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 descr="C:\Users\JOHN\Desktop\bankimg\ppt\1-4마인드맵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95436"/>
            <a:ext cx="12192000" cy="6057900"/>
          </a:xfrm>
          <a:prstGeom prst="rect">
            <a:avLst/>
          </a:prstGeom>
          <a:noFill/>
        </p:spPr>
      </p:pic>
      <p:pic>
        <p:nvPicPr>
          <p:cNvPr id="1027" name="Picture 3" descr="C:\Users\Administrator.Sc-201906031910\Desktop\mainppt\png\mindmap\main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8" t="32015" r="32015" b="39571"/>
          <a:stretch/>
        </p:blipFill>
        <p:spPr bwMode="auto">
          <a:xfrm>
            <a:off x="5182770" y="2291016"/>
            <a:ext cx="1655376" cy="158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istrator.Sc-201906031910\Desktop\mainppt\png\mindmap\sub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6" t="27263" r="21575" b="34077"/>
          <a:stretch/>
        </p:blipFill>
        <p:spPr bwMode="auto">
          <a:xfrm>
            <a:off x="3586896" y="2806316"/>
            <a:ext cx="1161568" cy="91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dministrator.Sc-201906031910\Desktop\mainppt\png\mindmap\dir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2" t="28403" r="37596" b="40346"/>
          <a:stretch/>
        </p:blipFill>
        <p:spPr bwMode="auto">
          <a:xfrm rot="16200000">
            <a:off x="4819462" y="2990472"/>
            <a:ext cx="351575" cy="53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0D6C41-4BA7-43E3-8101-5C042C69B14B}"/>
              </a:ext>
            </a:extLst>
          </p:cNvPr>
          <p:cNvSpPr txBox="1"/>
          <p:nvPr/>
        </p:nvSpPr>
        <p:spPr>
          <a:xfrm>
            <a:off x="5680206" y="2879622"/>
            <a:ext cx="93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SJ</a:t>
            </a:r>
            <a:r>
              <a:rPr lang="ko-KR" altLang="en-US" dirty="0"/>
              <a:t>은행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5477B4-B480-4D82-9231-A5BA77E9EB3F}"/>
              </a:ext>
            </a:extLst>
          </p:cNvPr>
          <p:cNvSpPr txBox="1"/>
          <p:nvPr/>
        </p:nvSpPr>
        <p:spPr>
          <a:xfrm>
            <a:off x="3815552" y="3078671"/>
            <a:ext cx="9329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편의성</a:t>
            </a:r>
            <a:endParaRPr lang="en-US" sz="1500" dirty="0"/>
          </a:p>
        </p:txBody>
      </p:sp>
      <p:pic>
        <p:nvPicPr>
          <p:cNvPr id="15" name="Picture 4" descr="C:\Users\Administrator.Sc-201906031910\Desktop\mainppt\png\mindmap\sub.png">
            <a:extLst>
              <a:ext uri="{FF2B5EF4-FFF2-40B4-BE49-F238E27FC236}">
                <a16:creationId xmlns:a16="http://schemas.microsoft.com/office/drawing/2014/main" id="{BE9BB77F-7E5C-4728-B504-806C20F3B5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6" t="27263" r="21575" b="34077"/>
          <a:stretch/>
        </p:blipFill>
        <p:spPr bwMode="auto">
          <a:xfrm>
            <a:off x="7293061" y="2770845"/>
            <a:ext cx="1161568" cy="91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547385-D5B0-433F-B422-A83855864D11}"/>
              </a:ext>
            </a:extLst>
          </p:cNvPr>
          <p:cNvSpPr txBox="1"/>
          <p:nvPr/>
        </p:nvSpPr>
        <p:spPr>
          <a:xfrm>
            <a:off x="7553121" y="3043200"/>
            <a:ext cx="9329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다양성</a:t>
            </a:r>
            <a:endParaRPr lang="en-US" sz="1500" dirty="0"/>
          </a:p>
        </p:txBody>
      </p:sp>
      <p:pic>
        <p:nvPicPr>
          <p:cNvPr id="17" name="Picture 4" descr="C:\Users\Administrator.Sc-201906031910\Desktop\mainppt\png\mindmap\sub.png">
            <a:extLst>
              <a:ext uri="{FF2B5EF4-FFF2-40B4-BE49-F238E27FC236}">
                <a16:creationId xmlns:a16="http://schemas.microsoft.com/office/drawing/2014/main" id="{711DD493-32F2-46AC-9458-B4AFCA6209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6" t="27263" r="21575" b="34077"/>
          <a:stretch/>
        </p:blipFill>
        <p:spPr bwMode="auto">
          <a:xfrm>
            <a:off x="5515216" y="4492659"/>
            <a:ext cx="1161568" cy="91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452AC51-2633-4AA7-8F0B-AC83C93231F5}"/>
              </a:ext>
            </a:extLst>
          </p:cNvPr>
          <p:cNvSpPr txBox="1"/>
          <p:nvPr/>
        </p:nvSpPr>
        <p:spPr>
          <a:xfrm>
            <a:off x="5771088" y="4767626"/>
            <a:ext cx="9329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접근성</a:t>
            </a:r>
            <a:endParaRPr lang="en-US" sz="1500" dirty="0"/>
          </a:p>
        </p:txBody>
      </p:sp>
      <p:pic>
        <p:nvPicPr>
          <p:cNvPr id="19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7B6A3335-C64B-4101-8CEF-56A29E7D7D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2014339" y="2269126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D40E571-62B1-4807-8EF5-DC1602F9DE82}"/>
              </a:ext>
            </a:extLst>
          </p:cNvPr>
          <p:cNvSpPr txBox="1"/>
          <p:nvPr/>
        </p:nvSpPr>
        <p:spPr>
          <a:xfrm>
            <a:off x="2335799" y="2409550"/>
            <a:ext cx="9329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가시성</a:t>
            </a:r>
            <a:endParaRPr lang="en-US" sz="1500" dirty="0"/>
          </a:p>
        </p:txBody>
      </p:sp>
      <p:pic>
        <p:nvPicPr>
          <p:cNvPr id="21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4892ACD7-4840-49A4-A99E-B0A728C0A0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1896255" y="3669455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A1AEB17-F02A-4973-828E-4F8661C04CFB}"/>
              </a:ext>
            </a:extLst>
          </p:cNvPr>
          <p:cNvSpPr txBox="1"/>
          <p:nvPr/>
        </p:nvSpPr>
        <p:spPr>
          <a:xfrm>
            <a:off x="2217715" y="3809879"/>
            <a:ext cx="9329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직관성</a:t>
            </a:r>
            <a:endParaRPr lang="en-US" sz="1500" dirty="0"/>
          </a:p>
        </p:txBody>
      </p:sp>
      <p:pic>
        <p:nvPicPr>
          <p:cNvPr id="23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8FD82767-F208-4CE5-BD20-BF351F375C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3332909" y="1596256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C172368-613E-4DAD-9784-AD9487F2AEB7}"/>
              </a:ext>
            </a:extLst>
          </p:cNvPr>
          <p:cNvSpPr txBox="1"/>
          <p:nvPr/>
        </p:nvSpPr>
        <p:spPr>
          <a:xfrm>
            <a:off x="3636404" y="1696635"/>
            <a:ext cx="9329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간편</a:t>
            </a:r>
            <a:r>
              <a:rPr lang="en-US" altLang="ko-KR" sz="1500" dirty="0"/>
              <a:t>PW</a:t>
            </a:r>
            <a:endParaRPr lang="en-US" sz="1500" dirty="0"/>
          </a:p>
        </p:txBody>
      </p:sp>
      <p:pic>
        <p:nvPicPr>
          <p:cNvPr id="27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61CB045E-CAE1-497B-BED7-0A9B1D9D78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9124838" y="2791161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1470EAC-1C93-44D8-A466-9A7C0B5BDC8C}"/>
              </a:ext>
            </a:extLst>
          </p:cNvPr>
          <p:cNvSpPr txBox="1"/>
          <p:nvPr/>
        </p:nvSpPr>
        <p:spPr>
          <a:xfrm>
            <a:off x="9532799" y="2919242"/>
            <a:ext cx="9695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펀드</a:t>
            </a:r>
            <a:endParaRPr lang="en-US" sz="1500" dirty="0"/>
          </a:p>
        </p:txBody>
      </p:sp>
      <p:pic>
        <p:nvPicPr>
          <p:cNvPr id="29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ACB4A824-590A-44A6-8FEA-8E8D091A9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8337260" y="3801765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2B4D79F-7E25-4B1A-BB0B-73723F83D02A}"/>
              </a:ext>
            </a:extLst>
          </p:cNvPr>
          <p:cNvSpPr txBox="1"/>
          <p:nvPr/>
        </p:nvSpPr>
        <p:spPr>
          <a:xfrm>
            <a:off x="8836902" y="3937906"/>
            <a:ext cx="5495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ISA</a:t>
            </a:r>
          </a:p>
        </p:txBody>
      </p:sp>
      <p:pic>
        <p:nvPicPr>
          <p:cNvPr id="31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E3C025ED-E2D0-4462-BF5E-A974FE3130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8191487" y="1833580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243153C-D42E-459A-8A34-DC12B979359F}"/>
              </a:ext>
            </a:extLst>
          </p:cNvPr>
          <p:cNvSpPr txBox="1"/>
          <p:nvPr/>
        </p:nvSpPr>
        <p:spPr>
          <a:xfrm>
            <a:off x="8546300" y="1950595"/>
            <a:ext cx="9695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공과금</a:t>
            </a:r>
            <a:endParaRPr lang="en-US" sz="1500" dirty="0"/>
          </a:p>
        </p:txBody>
      </p:sp>
      <p:pic>
        <p:nvPicPr>
          <p:cNvPr id="35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B8D839A8-EEBC-4ACF-BCB2-2B856A5ECD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6794027" y="5396643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6890943-ED60-496B-9F8C-44B83377A948}"/>
              </a:ext>
            </a:extLst>
          </p:cNvPr>
          <p:cNvSpPr txBox="1"/>
          <p:nvPr/>
        </p:nvSpPr>
        <p:spPr>
          <a:xfrm>
            <a:off x="7236448" y="5477218"/>
            <a:ext cx="9695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web</a:t>
            </a:r>
          </a:p>
        </p:txBody>
      </p:sp>
      <p:pic>
        <p:nvPicPr>
          <p:cNvPr id="37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2B1DC0E8-8C77-4316-B4E8-CAEF81EAAB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4192191" y="5646097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01196A9-ABF3-4DAA-85FD-FF2BD4B1E5C5}"/>
              </a:ext>
            </a:extLst>
          </p:cNvPr>
          <p:cNvSpPr txBox="1"/>
          <p:nvPr/>
        </p:nvSpPr>
        <p:spPr>
          <a:xfrm>
            <a:off x="4494696" y="5777314"/>
            <a:ext cx="9695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비대면</a:t>
            </a:r>
            <a:endParaRPr lang="en-US" sz="1500" dirty="0"/>
          </a:p>
        </p:txBody>
      </p:sp>
      <p:pic>
        <p:nvPicPr>
          <p:cNvPr id="39" name="Picture 5" descr="C:\Users\Administrator.Sc-201906031910\Desktop\mainppt\png\mindmap\dir.png">
            <a:extLst>
              <a:ext uri="{FF2B5EF4-FFF2-40B4-BE49-F238E27FC236}">
                <a16:creationId xmlns:a16="http://schemas.microsoft.com/office/drawing/2014/main" id="{55D9D7B0-822C-4DAF-AB50-C7A2E96D73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2" t="28403" r="37596" b="40346"/>
          <a:stretch/>
        </p:blipFill>
        <p:spPr bwMode="auto">
          <a:xfrm rot="5400000">
            <a:off x="6925897" y="2934603"/>
            <a:ext cx="351575" cy="53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5" descr="C:\Users\Administrator.Sc-201906031910\Desktop\mainppt\png\mindmap\dir.png">
            <a:extLst>
              <a:ext uri="{FF2B5EF4-FFF2-40B4-BE49-F238E27FC236}">
                <a16:creationId xmlns:a16="http://schemas.microsoft.com/office/drawing/2014/main" id="{A4EF88BC-F30E-4A68-AA2C-4A171EF43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2" t="28403" r="37596" b="40346"/>
          <a:stretch/>
        </p:blipFill>
        <p:spPr bwMode="auto">
          <a:xfrm rot="10800000">
            <a:off x="5912612" y="3921811"/>
            <a:ext cx="388887" cy="59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3B9C491A-8869-4338-A06F-0501D833CC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4298049">
            <a:off x="3829236" y="2399170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CADC2B51-435B-4806-A52C-76F87330E4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1698476">
            <a:off x="3096320" y="2719861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C8EF8AFE-B9C4-432A-8422-54AE70195A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20401668">
            <a:off x="3093662" y="3591804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28ABFBF5-3F88-4027-B07E-E10232E7B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19186151">
            <a:off x="4896199" y="5219423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F10B6403-C445-43BD-9B09-7AA48438C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12947593">
            <a:off x="6445764" y="5042410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664843C1-0CB9-4466-BB8C-772B29E29F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7455012">
            <a:off x="8015103" y="2468848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AC0A3FFD-DA37-41C4-B022-60AE3B44D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9848609">
            <a:off x="8281394" y="3099890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17D26930-3B6E-4ACC-AF5E-2593EE066F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12923800">
            <a:off x="7849722" y="3721360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654741-AE27-472A-9A3C-BA066F13C59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695" y="2616870"/>
            <a:ext cx="1258827" cy="9144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9CA26CB-BD6D-4BAF-A5C3-A7CEF3B94E9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354" y="4051220"/>
            <a:ext cx="1825941" cy="20109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2970367-7075-4AD0-86A1-2140E474931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740" y="721862"/>
            <a:ext cx="822962" cy="10728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20F2F84-7D1C-4898-97D3-AF6A3BB9589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635" y="1468545"/>
            <a:ext cx="809842" cy="90472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E2D9F77-9CD0-4C65-A0E1-75C2559A7D7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80" y="2283060"/>
            <a:ext cx="1606699" cy="172465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D7E65E1-4D86-4315-BEE8-0FFD5121355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800" y="5326011"/>
            <a:ext cx="1245862" cy="104892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0"/>
          <a:ext cx="11511143" cy="397099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고딕"/>
                        </a:rPr>
                        <a:t>시스템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점검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00:00 ~ 00:10 </a:t>
                      </a:r>
                      <a:r>
                        <a:rPr lang="ko-KR" altLang="en-US" sz="1400" dirty="0"/>
                        <a:t>펀드</a:t>
                      </a:r>
                      <a:r>
                        <a:rPr lang="en-US" altLang="ko-KR" sz="1400" dirty="0"/>
                        <a:t>, ISA </a:t>
                      </a:r>
                      <a:r>
                        <a:rPr lang="ko-KR" altLang="en-US" sz="1400" dirty="0"/>
                        <a:t>상품에 대한 수익률을 설정함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펀드 수익률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00:00 ~ 00:10</a:t>
                      </a:r>
                      <a:r>
                        <a:rPr lang="ko-KR" altLang="en-US" sz="1400" dirty="0">
                          <a:latin typeface="고딕"/>
                        </a:rPr>
                        <a:t>에 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각 펀드 상품별 위험도에 따라 특정 범위내에서 등락폭이 결정되며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각 상품에 가입된 계좌번호에 등락폭을 </a:t>
                      </a:r>
                      <a:r>
                        <a:rPr lang="ko-KR" altLang="en-US" sz="1400" dirty="0" err="1">
                          <a:latin typeface="고딕"/>
                        </a:rPr>
                        <a:t>적용되어야함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ISA</a:t>
                      </a:r>
                      <a:r>
                        <a:rPr lang="ko-KR" altLang="en-US" sz="1400" dirty="0">
                          <a:latin typeface="고딕"/>
                        </a:rPr>
                        <a:t> 수익률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00:00 ~ 00:10</a:t>
                      </a:r>
                      <a:r>
                        <a:rPr lang="ko-KR" altLang="en-US" sz="1400" dirty="0">
                          <a:latin typeface="고딕"/>
                        </a:rPr>
                        <a:t>에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각 </a:t>
                      </a:r>
                      <a:r>
                        <a:rPr lang="en-US" altLang="ko-KR" sz="1400" dirty="0">
                          <a:latin typeface="고딕"/>
                        </a:rPr>
                        <a:t>ISA </a:t>
                      </a:r>
                      <a:r>
                        <a:rPr lang="ko-KR" altLang="en-US" sz="1400" dirty="0" err="1">
                          <a:latin typeface="고딕"/>
                        </a:rPr>
                        <a:t>포토폴리오</a:t>
                      </a:r>
                      <a:r>
                        <a:rPr lang="ko-KR" altLang="en-US" sz="1400" dirty="0">
                          <a:latin typeface="고딕"/>
                        </a:rPr>
                        <a:t> 종류에 따라 특정 범위내에서 등락폭이 결정되며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각 상품에 가입된 계좌번호에 등락폭을 </a:t>
                      </a:r>
                      <a:r>
                        <a:rPr lang="ko-KR" altLang="en-US" sz="1400" dirty="0" err="1">
                          <a:latin typeface="고딕"/>
                        </a:rPr>
                        <a:t>적용되어야함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관리자페이지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관리자 페이지 접속 시 등록된 </a:t>
                      </a:r>
                      <a:r>
                        <a:rPr lang="en-US" altLang="ko-KR" sz="1400" dirty="0"/>
                        <a:t>IP</a:t>
                      </a:r>
                      <a:r>
                        <a:rPr lang="ko-KR" altLang="en-US" sz="1400" dirty="0"/>
                        <a:t>로만 접속할 수 있어야 하며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로그인시</a:t>
                      </a:r>
                      <a:r>
                        <a:rPr lang="ko-KR" altLang="en-US" sz="1400" dirty="0"/>
                        <a:t> 권한에 따라 표시되는 메뉴가 </a:t>
                      </a:r>
                      <a:r>
                        <a:rPr lang="ko-KR" altLang="en-US" sz="1400" dirty="0" err="1"/>
                        <a:t>달라야함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상담원은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대</a:t>
                      </a:r>
                      <a:r>
                        <a:rPr lang="en-US" altLang="ko-KR" sz="1400" dirty="0"/>
                        <a:t>1 </a:t>
                      </a:r>
                      <a:r>
                        <a:rPr lang="ko-KR" altLang="en-US" sz="1400" dirty="0"/>
                        <a:t>상담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사용자 문의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응답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사용자 조회만 가능해야 하며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관리자는 펀드</a:t>
                      </a:r>
                      <a:r>
                        <a:rPr lang="en-US" altLang="ko-KR" sz="1400" dirty="0"/>
                        <a:t>, ISA, DB </a:t>
                      </a:r>
                      <a:r>
                        <a:rPr lang="ko-KR" altLang="en-US" sz="1400" dirty="0"/>
                        <a:t>조회 서버 실행 여부를 </a:t>
                      </a:r>
                      <a:r>
                        <a:rPr lang="ko-KR" altLang="en-US" sz="1400" dirty="0" err="1"/>
                        <a:t>모니터릴</a:t>
                      </a:r>
                      <a:r>
                        <a:rPr lang="ko-KR" altLang="en-US" sz="1400" dirty="0"/>
                        <a:t> 할 수 있어야 하며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OFF</a:t>
                      </a:r>
                      <a:r>
                        <a:rPr lang="ko-KR" altLang="en-US" sz="1400" dirty="0" err="1"/>
                        <a:t>된경우</a:t>
                      </a:r>
                      <a:r>
                        <a:rPr lang="ko-KR" altLang="en-US" sz="1400" dirty="0"/>
                        <a:t> 관리자 페이지에서 실행할 수 있어야함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68964643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534713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8098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0"/>
          <a:ext cx="11511143" cy="383634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고딕"/>
                        </a:rPr>
                        <a:t>운영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시스템 점검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00:00 ~ 00:10</a:t>
                      </a:r>
                      <a:r>
                        <a:rPr lang="ko-KR" altLang="en-US" sz="1400" dirty="0"/>
                        <a:t>분까지 시스템 점검시간으로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사용자는 은행 서비스를 이용하지 못함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메인 화면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비로그인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로그인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금융상품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공지사항</a:t>
                      </a:r>
                      <a:r>
                        <a:rPr lang="en-US" altLang="ko-KR" sz="1400" dirty="0"/>
                        <a:t>, FAQ</a:t>
                      </a:r>
                      <a:r>
                        <a:rPr lang="ko-KR" altLang="en-US" sz="1400" dirty="0"/>
                        <a:t>가 화면에 존재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상품별 계좌정보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최근 접속일시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접속</a:t>
                      </a:r>
                      <a:r>
                        <a:rPr lang="en-US" altLang="ko-KR" sz="1400" dirty="0"/>
                        <a:t>Ip, </a:t>
                      </a:r>
                      <a:r>
                        <a:rPr lang="ko-KR" altLang="en-US" sz="1400" dirty="0"/>
                        <a:t>거래일시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공지사항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추천상품이 표시 되어야함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비회원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비회원은 상품설명 및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고객센터만 접근 가능하며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이외 페이지 접속 시 로그인 화면으로 이동함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투자성향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분석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개의 설문 문항을 사용자가 선택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각 문항별 점수를 매겨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투자자의 성향을 분석하며 해당 성향은 펀드</a:t>
                      </a:r>
                      <a:r>
                        <a:rPr lang="en-US" altLang="ko-KR" sz="1400" dirty="0"/>
                        <a:t>, ISA </a:t>
                      </a:r>
                      <a:r>
                        <a:rPr lang="ko-KR" altLang="en-US" sz="1400" dirty="0"/>
                        <a:t>상품에서 사용해야함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68964643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534713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9828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108529"/>
              </p:ext>
            </p:extLst>
          </p:nvPr>
        </p:nvGraphicFramePr>
        <p:xfrm>
          <a:off x="338739" y="1697500"/>
          <a:ext cx="11511143" cy="340962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고딕"/>
                        </a:rPr>
                        <a:t>운영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검색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검색메뉴 클릭 시 검색 페이지로 이동되며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메뉴검색 또는 금융상품 검색이 </a:t>
                      </a:r>
                      <a:r>
                        <a:rPr lang="ko-KR" altLang="en-US" sz="1400" dirty="0" err="1"/>
                        <a:t>가능해야함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금융거래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종합 보고서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해당 사용자의 전년도 </a:t>
                      </a:r>
                      <a:r>
                        <a:rPr lang="en-US" altLang="ko-KR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1</a:t>
                      </a:r>
                      <a:r>
                        <a:rPr lang="ko-KR" altLang="en-US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년치에 대한</a:t>
                      </a:r>
                      <a:r>
                        <a:rPr lang="en-US" altLang="ko-KR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 </a:t>
                      </a:r>
                      <a:r>
                        <a:rPr lang="ko-KR" altLang="en-US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예</a:t>
                      </a:r>
                      <a:r>
                        <a:rPr lang="en-US" altLang="ko-KR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·</a:t>
                      </a:r>
                      <a:r>
                        <a:rPr lang="ko-KR" altLang="en-US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적금 및 대출 잔액</a:t>
                      </a:r>
                      <a:r>
                        <a:rPr lang="en-US" altLang="ko-KR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, </a:t>
                      </a:r>
                      <a:r>
                        <a:rPr lang="ko-KR" altLang="en-US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예금이나</a:t>
                      </a:r>
                      <a:endParaRPr lang="en-US" altLang="ko-KR" sz="1400" b="0" i="0" dirty="0">
                        <a:solidFill>
                          <a:srgbClr val="222222"/>
                        </a:solidFill>
                        <a:effectLst/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대출의 이자 수취액과 </a:t>
                      </a:r>
                      <a:r>
                        <a:rPr lang="ko-KR" altLang="en-US" sz="1400" b="0" i="0" dirty="0" err="1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납부액</a:t>
                      </a:r>
                      <a:r>
                        <a:rPr lang="en-US" altLang="ko-KR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, </a:t>
                      </a:r>
                      <a:r>
                        <a:rPr lang="ko-KR" altLang="en-US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펀드 납입액</a:t>
                      </a:r>
                      <a:r>
                        <a:rPr lang="en-US" altLang="ko-KR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, </a:t>
                      </a:r>
                      <a:r>
                        <a:rPr lang="ko-KR" altLang="en-US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각종 수수료와 세액 등이 </a:t>
                      </a:r>
                      <a:endParaRPr lang="en-US" altLang="ko-KR" sz="1400" b="0" i="0" dirty="0">
                        <a:solidFill>
                          <a:srgbClr val="222222"/>
                        </a:solidFill>
                        <a:effectLst/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표시 되어야함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알림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사용자 설정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 또는 사용자 중요 정보 변경 시 해당 이력을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>
                          <a:latin typeface="고딕"/>
                        </a:rPr>
                        <a:t>사용자에게 메일을 </a:t>
                      </a:r>
                      <a:r>
                        <a:rPr lang="ko-KR" altLang="en-US" sz="1400" dirty="0" err="1">
                          <a:latin typeface="고딕"/>
                        </a:rPr>
                        <a:t>보내줘야함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실시간상담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사용자 상담 시 로그인 되어있는 상담원을 분배하여 </a:t>
                      </a:r>
                      <a:r>
                        <a:rPr lang="ko-KR" altLang="en-US" sz="1400" dirty="0" err="1"/>
                        <a:t>배정해줘야함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68964643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091166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0079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0"/>
          <a:ext cx="11511143" cy="340962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고딕"/>
                        </a:rPr>
                        <a:t>관리자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상품관리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예금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대출에 대한 상품을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등록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판매중지 할 수 있어야함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en-US" altLang="ko-KR" sz="1400" dirty="0"/>
                        <a:t>ISA</a:t>
                      </a:r>
                      <a:r>
                        <a:rPr lang="ko-KR" altLang="en-US" sz="1400" dirty="0"/>
                        <a:t>의 경우 상품에 대한 구성을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등록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수정할 수 있어야함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사용자관리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사용자를 선택하여 사용자 정보 이력조회가 가능해야 하며 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사용자 계정을 거래제한 리스트에 등록</a:t>
                      </a:r>
                      <a:r>
                        <a:rPr lang="en-US" altLang="ko-KR" sz="1400" dirty="0">
                          <a:latin typeface="고딕"/>
                        </a:rPr>
                        <a:t>/</a:t>
                      </a:r>
                      <a:r>
                        <a:rPr lang="ko-KR" altLang="en-US" sz="1400" dirty="0">
                          <a:latin typeface="고딕"/>
                        </a:rPr>
                        <a:t>삭제가 </a:t>
                      </a:r>
                      <a:r>
                        <a:rPr lang="ko-KR" altLang="en-US" sz="1400" dirty="0" err="1">
                          <a:latin typeface="고딕"/>
                        </a:rPr>
                        <a:t>가능해야함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등록된 사용자는 이체가 제한되어야 함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메뉴관리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관리자가 메뉴를 등록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삭제할 수 있어야함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564542839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승인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사용자가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상품 가입시 관리자 판단 후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승인이 필요한 경우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가입여부 승인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반려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할 수 있어야함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612224196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상품 이력관리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예금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대출</a:t>
                      </a:r>
                      <a:r>
                        <a:rPr lang="en-US" altLang="ko-KR" sz="1400" dirty="0"/>
                        <a:t>, ISA</a:t>
                      </a:r>
                      <a:r>
                        <a:rPr lang="ko-KR" altLang="en-US" sz="1400" dirty="0"/>
                        <a:t>에 대한 상품별 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가입자 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등락률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누적금액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등을 확인할 수 있어야함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781967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0325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0"/>
          <a:ext cx="11511143" cy="340962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고딕"/>
                        </a:rPr>
                        <a:t>관리자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고딕"/>
                        </a:rPr>
                        <a:t>멤버쉽</a:t>
                      </a:r>
                      <a:r>
                        <a:rPr lang="ko-KR" altLang="en-US" sz="1400" dirty="0">
                          <a:latin typeface="고딕"/>
                        </a:rPr>
                        <a:t> 등급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설정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VIP</a:t>
                      </a:r>
                      <a:r>
                        <a:rPr lang="ko-KR" altLang="en-US" sz="1400" dirty="0"/>
                        <a:t>등급을 제외한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멤버쉽</a:t>
                      </a:r>
                      <a:r>
                        <a:rPr lang="ko-KR" altLang="en-US" sz="1400" dirty="0"/>
                        <a:t> 등급조건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쌓아야 하는 포인트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에 대해 수정할 수 있어야함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공지사항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공지사항 등록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수정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삭제 할 수 있어야함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Q&amp;A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답변등록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삭제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블라인드처리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 할 수 있어야함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564542839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FAQ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등록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삭제 할 수 있어야함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612224196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정산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각 종류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상품별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 err="1"/>
                        <a:t>예적금</a:t>
                      </a:r>
                      <a:r>
                        <a:rPr lang="ko-KR" altLang="en-US" sz="1400" dirty="0"/>
                        <a:t> 등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에 대한 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수익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가입자수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수익금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평균 수익</a:t>
                      </a:r>
                      <a:r>
                        <a:rPr lang="en-US" altLang="ko-KR" sz="1400" dirty="0"/>
                        <a:t>), </a:t>
                      </a:r>
                      <a:r>
                        <a:rPr lang="ko-KR" altLang="en-US" sz="1400" dirty="0"/>
                        <a:t>이자 지급액 등을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월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년 단위로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정산이 </a:t>
                      </a:r>
                      <a:r>
                        <a:rPr lang="ko-KR" altLang="en-US" sz="1400" dirty="0" err="1"/>
                        <a:t>가능해야함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781967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7360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499"/>
          <a:ext cx="11511144" cy="42110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회원가입</a:t>
                      </a:r>
                    </a:p>
                    <a:p>
                      <a:pPr algn="ctr"/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내용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성명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생년월일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계좌번호 비밀번호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비밀번호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비밀번호 확인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간편비밀번호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/>
                      <a:r>
                        <a:rPr lang="ko-KR" altLang="en-US" sz="1400" dirty="0"/>
                        <a:t>전화번호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이메일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직업군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주소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우편번호를 입력해서 </a:t>
                      </a:r>
                      <a:r>
                        <a:rPr lang="ko-KR" altLang="en-US" sz="1400" dirty="0" err="1"/>
                        <a:t>회원가입함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아이디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영문자 </a:t>
                      </a:r>
                      <a:r>
                        <a:rPr lang="en-US" altLang="ko-KR" sz="1400" dirty="0"/>
                        <a:t>+ </a:t>
                      </a:r>
                      <a:r>
                        <a:rPr lang="ko-KR" altLang="en-US" sz="1400" dirty="0"/>
                        <a:t>숫자만 입력 가능하며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길이가 </a:t>
                      </a:r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자리 </a:t>
                      </a:r>
                      <a:r>
                        <a:rPr lang="en-US" altLang="ko-KR" sz="1400" dirty="0"/>
                        <a:t>~ 15</a:t>
                      </a:r>
                      <a:r>
                        <a:rPr lang="ko-KR" altLang="en-US" sz="1400" dirty="0"/>
                        <a:t>자리만 가능함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패스워드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영문자 </a:t>
                      </a:r>
                      <a:r>
                        <a:rPr lang="en-US" altLang="ko-KR" sz="1400" dirty="0">
                          <a:latin typeface="고딕"/>
                        </a:rPr>
                        <a:t>+ </a:t>
                      </a:r>
                      <a:r>
                        <a:rPr lang="ko-KR" altLang="en-US" sz="1400" dirty="0">
                          <a:latin typeface="고딕"/>
                        </a:rPr>
                        <a:t>숫자 </a:t>
                      </a:r>
                      <a:r>
                        <a:rPr lang="en-US" altLang="ko-KR" sz="1400" dirty="0">
                          <a:latin typeface="고딕"/>
                        </a:rPr>
                        <a:t>+( !@#$%^&amp;*()-_ )</a:t>
                      </a:r>
                      <a:r>
                        <a:rPr lang="ko-KR" altLang="en-US" sz="1400" dirty="0">
                          <a:latin typeface="고딕"/>
                        </a:rPr>
                        <a:t>특수문자가 모두 포함된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길이가 </a:t>
                      </a:r>
                      <a:r>
                        <a:rPr lang="en-US" altLang="ko-KR" sz="1400" dirty="0">
                          <a:latin typeface="고딕"/>
                        </a:rPr>
                        <a:t>6 ~ 15</a:t>
                      </a:r>
                      <a:r>
                        <a:rPr lang="ko-KR" altLang="en-US" sz="1400" dirty="0">
                          <a:latin typeface="고딕"/>
                        </a:rPr>
                        <a:t>자리만 가능하며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숫자가 </a:t>
                      </a: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r>
                        <a:rPr lang="ko-KR" altLang="en-US" sz="1400" dirty="0">
                          <a:latin typeface="고딕"/>
                        </a:rPr>
                        <a:t>회 이상 연속되지 않거나 </a:t>
                      </a:r>
                      <a:r>
                        <a:rPr lang="en-US" altLang="ko-KR" sz="1400" dirty="0">
                          <a:latin typeface="고딕"/>
                        </a:rPr>
                        <a:t>ID</a:t>
                      </a:r>
                      <a:r>
                        <a:rPr lang="ko-KR" altLang="en-US" sz="1400" dirty="0">
                          <a:latin typeface="고딕"/>
                        </a:rPr>
                        <a:t>가 </a:t>
                      </a: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r>
                        <a:rPr lang="ko-KR" altLang="en-US" sz="1400" dirty="0">
                          <a:latin typeface="고딕"/>
                        </a:rPr>
                        <a:t>자리 이상 포함되지 않은 경우에만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패스워드 등록이 </a:t>
                      </a:r>
                      <a:r>
                        <a:rPr lang="ko-KR" altLang="en-US" sz="1400" dirty="0" err="1">
                          <a:latin typeface="고딕"/>
                        </a:rPr>
                        <a:t>가능해야함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계좌생성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가입 완료 시 자동으로 계좌 생성되어 등록 되어야함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이메일 인증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이메일 등록 시 이메일 인증 후 등록 되어야함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핸드폰 인증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핸드폰으로 실명 인증 후 가입이 가능해야 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8" y="1697500"/>
          <a:ext cx="11511145" cy="340962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사용자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ID</a:t>
                      </a:r>
                      <a:r>
                        <a:rPr lang="ko-KR" altLang="en-US" sz="1400" dirty="0"/>
                        <a:t>가 </a:t>
                      </a:r>
                      <a:r>
                        <a:rPr lang="en-US" altLang="ko-KR" sz="1400" dirty="0"/>
                        <a:t>DB</a:t>
                      </a:r>
                      <a:r>
                        <a:rPr lang="ko-KR" altLang="en-US" sz="1400" dirty="0"/>
                        <a:t>에 존재하는 경우 </a:t>
                      </a:r>
                      <a:r>
                        <a:rPr lang="en-US" altLang="ko-KR" sz="1400" dirty="0"/>
                        <a:t>PW</a:t>
                      </a:r>
                      <a:r>
                        <a:rPr lang="ko-KR" altLang="en-US" sz="1400" dirty="0"/>
                        <a:t>를 확인하여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입력한 </a:t>
                      </a:r>
                      <a:r>
                        <a:rPr lang="en-US" altLang="ko-KR" sz="1400" dirty="0"/>
                        <a:t>PW</a:t>
                      </a:r>
                      <a:r>
                        <a:rPr lang="ko-KR" altLang="en-US" sz="1400" dirty="0"/>
                        <a:t>와 동일한 경우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로그인이 가능해야 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로그인 이력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로그인 시 로그인 시간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접속</a:t>
                      </a:r>
                      <a:r>
                        <a:rPr lang="en-US" altLang="ko-KR" sz="1400" dirty="0">
                          <a:latin typeface="고딕"/>
                        </a:rPr>
                        <a:t>Ip</a:t>
                      </a:r>
                      <a:r>
                        <a:rPr lang="ko-KR" altLang="en-US" sz="1400" dirty="0">
                          <a:latin typeface="고딕"/>
                        </a:rPr>
                        <a:t>가 </a:t>
                      </a:r>
                      <a:r>
                        <a:rPr lang="ko-KR" altLang="en-US" sz="1400" dirty="0" err="1">
                          <a:latin typeface="고딕"/>
                        </a:rPr>
                        <a:t>남아야함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계정 잠금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PW</a:t>
                      </a:r>
                      <a:r>
                        <a:rPr lang="ko-KR" altLang="en-US" sz="1400" dirty="0">
                          <a:latin typeface="고딕"/>
                        </a:rPr>
                        <a:t>가 </a:t>
                      </a:r>
                      <a:r>
                        <a:rPr lang="en-US" altLang="ko-KR" sz="1400" dirty="0">
                          <a:latin typeface="고딕"/>
                        </a:rPr>
                        <a:t>5</a:t>
                      </a:r>
                      <a:r>
                        <a:rPr lang="ko-KR" altLang="en-US" sz="1400" dirty="0">
                          <a:latin typeface="고딕"/>
                        </a:rPr>
                        <a:t>회 이상 틀릴 경우 해당 </a:t>
                      </a:r>
                      <a:r>
                        <a:rPr lang="en-US" altLang="ko-KR" sz="1400" dirty="0">
                          <a:latin typeface="고딕"/>
                        </a:rPr>
                        <a:t>ID</a:t>
                      </a:r>
                      <a:r>
                        <a:rPr lang="ko-KR" altLang="en-US" sz="1400" dirty="0">
                          <a:latin typeface="고딕"/>
                        </a:rPr>
                        <a:t>는 비활성화 되며 계좌번호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계좌비밀번호</a:t>
                      </a:r>
                      <a:r>
                        <a:rPr lang="en-US" altLang="ko-KR" sz="1400" dirty="0">
                          <a:latin typeface="고딕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이메일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핸드폰 인증 후</a:t>
                      </a:r>
                      <a:r>
                        <a:rPr lang="en-US" altLang="ko-KR" sz="1400" dirty="0">
                          <a:latin typeface="고딕"/>
                        </a:rPr>
                        <a:t> PW </a:t>
                      </a:r>
                      <a:r>
                        <a:rPr lang="ko-KR" altLang="en-US" sz="1400" dirty="0">
                          <a:latin typeface="고딕"/>
                        </a:rPr>
                        <a:t>재설정할 수 있어야함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ID</a:t>
                      </a:r>
                      <a:r>
                        <a:rPr lang="ko-KR" altLang="en-US" sz="1400" dirty="0"/>
                        <a:t>찾기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성명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생년월일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계좌번호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계좌 비밀번호 입력하여 일치하는 경우 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ID</a:t>
                      </a:r>
                      <a:r>
                        <a:rPr lang="ko-KR" altLang="en-US" sz="1400" dirty="0">
                          <a:latin typeface="고딕"/>
                        </a:rPr>
                        <a:t>를 찾을 수 있어야함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PW</a:t>
                      </a:r>
                      <a:r>
                        <a:rPr lang="ko-KR" altLang="en-US" sz="1400" dirty="0"/>
                        <a:t>재설정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성명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생년월일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아이디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계좌비밀번호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비밀번호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비밀번호 확인 입력 후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성명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생년월일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아이디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계좌번호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계좌비밀번호가 일치하는 경우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PW</a:t>
                      </a:r>
                      <a:r>
                        <a:rPr lang="ko-KR" altLang="en-US" sz="1400" dirty="0">
                          <a:latin typeface="고딕"/>
                        </a:rPr>
                        <a:t>를 재설정 할 수 있어야함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239467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0009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8" y="1697500"/>
          <a:ext cx="11511145" cy="30349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사용자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수정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PW, </a:t>
                      </a:r>
                      <a:r>
                        <a:rPr lang="ko-KR" altLang="en-US" sz="1400" dirty="0">
                          <a:latin typeface="고딕"/>
                        </a:rPr>
                        <a:t>임시비밀번호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이메일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핸드폰 번호</a:t>
                      </a:r>
                      <a:r>
                        <a:rPr lang="en-US" altLang="ko-KR" sz="1400" dirty="0">
                          <a:latin typeface="고딕"/>
                        </a:rPr>
                        <a:t>,  </a:t>
                      </a:r>
                      <a:r>
                        <a:rPr lang="ko-KR" altLang="en-US" sz="1400" dirty="0">
                          <a:latin typeface="고딕"/>
                        </a:rPr>
                        <a:t>주소를 수정할 수 있으며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PW</a:t>
                      </a:r>
                      <a:r>
                        <a:rPr lang="ko-KR" altLang="en-US" sz="1400" dirty="0">
                          <a:latin typeface="고딕"/>
                        </a:rPr>
                        <a:t>수정 시 </a:t>
                      </a:r>
                      <a:r>
                        <a:rPr lang="en-US" altLang="ko-KR" sz="1400" dirty="0">
                          <a:latin typeface="고딕"/>
                        </a:rPr>
                        <a:t>PW </a:t>
                      </a:r>
                      <a:r>
                        <a:rPr lang="ko-KR" altLang="en-US" sz="1400" dirty="0">
                          <a:latin typeface="고딕"/>
                        </a:rPr>
                        <a:t>검증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이메일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핸드폰 번호 수정 시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이메일 핸드폰 인증 후 변경할 수 있어야함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탈퇴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보유한 계좌를 모두 해지한 후 예치금이 </a:t>
                      </a:r>
                      <a:r>
                        <a:rPr lang="en-US" altLang="ko-KR" sz="1400" dirty="0">
                          <a:latin typeface="고딕"/>
                        </a:rPr>
                        <a:t>0</a:t>
                      </a:r>
                      <a:r>
                        <a:rPr lang="ko-KR" altLang="en-US" sz="1400" dirty="0">
                          <a:latin typeface="고딕"/>
                        </a:rPr>
                        <a:t>원인 경우에만 탈퇴가 가능하며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Email</a:t>
                      </a:r>
                      <a:r>
                        <a:rPr lang="ko-KR" altLang="en-US" sz="1400" dirty="0">
                          <a:latin typeface="고딕"/>
                        </a:rPr>
                        <a:t>인증</a:t>
                      </a:r>
                      <a:r>
                        <a:rPr lang="en-US" altLang="ko-KR" sz="1400" dirty="0">
                          <a:latin typeface="고딕"/>
                        </a:rPr>
                        <a:t>,</a:t>
                      </a:r>
                      <a:r>
                        <a:rPr lang="ko-KR" altLang="en-US" sz="1400" dirty="0">
                          <a:latin typeface="고딕"/>
                        </a:rPr>
                        <a:t> </a:t>
                      </a:r>
                      <a:r>
                        <a:rPr lang="en-US" altLang="ko-KR" sz="1400" dirty="0">
                          <a:latin typeface="고딕"/>
                        </a:rPr>
                        <a:t>OTP </a:t>
                      </a:r>
                      <a:r>
                        <a:rPr lang="ko-KR" altLang="en-US" sz="1400" dirty="0">
                          <a:latin typeface="고딕"/>
                        </a:rPr>
                        <a:t>인증번호 후 탈퇴를 진행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OTP </a:t>
                      </a:r>
                      <a:r>
                        <a:rPr lang="ko-KR" altLang="en-US" sz="1400" dirty="0">
                          <a:latin typeface="고딕"/>
                        </a:rPr>
                        <a:t>미 가입 고객의 경우 </a:t>
                      </a:r>
                      <a:r>
                        <a:rPr lang="en-US" altLang="ko-KR" sz="1400" dirty="0">
                          <a:latin typeface="고딕"/>
                        </a:rPr>
                        <a:t>OTP </a:t>
                      </a:r>
                      <a:r>
                        <a:rPr lang="ko-KR" altLang="en-US" sz="1400" dirty="0">
                          <a:latin typeface="고딕"/>
                        </a:rPr>
                        <a:t>가입이 되어있어야 탈퇴가 가능함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금융거래제한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해지신청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금융거래제한시 고객센터 문의를 통해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 err="1">
                          <a:latin typeface="고딕"/>
                        </a:rPr>
                        <a:t>해지신청할</a:t>
                      </a:r>
                      <a:r>
                        <a:rPr lang="ko-KR" altLang="en-US" sz="1400" dirty="0">
                          <a:latin typeface="고딕"/>
                        </a:rPr>
                        <a:t> 수 있어야함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9738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ㄴㅇㄹㄴㅇ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 descr="C:\Users\JOHN\Desktop\bankimg\ppt\1-1.선정배경 및 동기.jpg"/>
          <p:cNvPicPr>
            <a:picLocks noChangeAspect="1" noChangeArrowheads="1"/>
          </p:cNvPicPr>
          <p:nvPr/>
        </p:nvPicPr>
        <p:blipFill>
          <a:blip r:embed="rId2" cstate="print"/>
          <a:srcRect l="6420" t="7621" r="5836" b="8550"/>
          <a:stretch>
            <a:fillRect/>
          </a:stretch>
        </p:blipFill>
        <p:spPr bwMode="auto">
          <a:xfrm>
            <a:off x="-96688" y="320166"/>
            <a:ext cx="12457384" cy="6133171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063552" y="559788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인터넷 뱅킹의 사용량 증가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dirty="0">
                <a:hlinkClick r:id="rId3"/>
              </a:rPr>
              <a:t>http://biz.newdaily.co.kr/site/data/html/2019/09/02/2019090200151.html</a:t>
            </a:r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82" t="10780" r="17721" b="2906"/>
          <a:stretch/>
        </p:blipFill>
        <p:spPr>
          <a:xfrm>
            <a:off x="3503712" y="2124564"/>
            <a:ext cx="4896544" cy="32861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09800" y="1476979"/>
            <a:ext cx="230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배경 및 선정 동기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8" y="1697500"/>
          <a:ext cx="11511145" cy="324831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멤버쉽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회원 가입 시 </a:t>
                      </a:r>
                      <a:r>
                        <a:rPr lang="ko-KR" altLang="en-US" sz="1400" dirty="0" err="1"/>
                        <a:t>멤버쉽</a:t>
                      </a:r>
                      <a:r>
                        <a:rPr lang="ko-KR" altLang="en-US" sz="1400" dirty="0"/>
                        <a:t> 가입여부를 체크하여 가입 할 수 있으며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가입 하지 않은 경우 추후 </a:t>
                      </a:r>
                      <a:r>
                        <a:rPr lang="ko-KR" altLang="en-US" sz="1400" dirty="0" err="1"/>
                        <a:t>멤버쉽</a:t>
                      </a:r>
                      <a:r>
                        <a:rPr lang="ko-KR" altLang="en-US" sz="1400" dirty="0"/>
                        <a:t> 신청메뉴에서 본인 인증 후 가입이 가능함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등급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설정된 조건에 따라 등급이 결정되어 등급별 </a:t>
                      </a:r>
                      <a:r>
                        <a:rPr lang="ko-KR" altLang="en-US" sz="1400" dirty="0" err="1">
                          <a:latin typeface="고딕"/>
                        </a:rPr>
                        <a:t>해택</a:t>
                      </a:r>
                      <a:r>
                        <a:rPr lang="ko-KR" altLang="en-US" sz="1400" dirty="0">
                          <a:latin typeface="고딕"/>
                        </a:rPr>
                        <a:t> 제공</a:t>
                      </a:r>
                      <a:r>
                        <a:rPr lang="en-US" altLang="ko-KR" sz="1400" dirty="0">
                          <a:latin typeface="고딕"/>
                        </a:rPr>
                        <a:t>(</a:t>
                      </a:r>
                      <a:r>
                        <a:rPr lang="ko-KR" altLang="en-US" sz="1400" dirty="0">
                          <a:latin typeface="고딕"/>
                        </a:rPr>
                        <a:t>예금 적금에 대해 이자 </a:t>
                      </a:r>
                      <a:r>
                        <a:rPr lang="en-US" altLang="ko-KR" sz="1400" dirty="0">
                          <a:latin typeface="고딕"/>
                        </a:rPr>
                        <a:t>+ </a:t>
                      </a:r>
                      <a:r>
                        <a:rPr lang="ko-KR" altLang="en-US" sz="1400" dirty="0" err="1">
                          <a:latin typeface="고딕"/>
                        </a:rPr>
                        <a:t>해택을</a:t>
                      </a:r>
                      <a:r>
                        <a:rPr lang="ko-KR" altLang="en-US" sz="1400" dirty="0">
                          <a:latin typeface="고딕"/>
                        </a:rPr>
                        <a:t> 줌</a:t>
                      </a:r>
                      <a:r>
                        <a:rPr lang="en-US" altLang="ko-KR" sz="1400" dirty="0">
                          <a:latin typeface="고딕"/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W, F, C, A, VIP</a:t>
                      </a:r>
                      <a:r>
                        <a:rPr lang="ko-KR" altLang="en-US" sz="1400" dirty="0">
                          <a:latin typeface="고딕"/>
                        </a:rPr>
                        <a:t>로 나뉘며 </a:t>
                      </a:r>
                      <a:r>
                        <a:rPr lang="en-US" altLang="ko-KR" sz="1400" dirty="0">
                          <a:latin typeface="고딕"/>
                        </a:rPr>
                        <a:t>W 0%, F 0.1%, C 0.15%, A 0.2%, VIP 0.3% </a:t>
                      </a:r>
                      <a:r>
                        <a:rPr lang="ko-KR" altLang="en-US" sz="1400" dirty="0">
                          <a:latin typeface="고딕"/>
                        </a:rPr>
                        <a:t>추가 이자를 줌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포인트 적립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월별 계좌 예치금</a:t>
                      </a:r>
                      <a:r>
                        <a:rPr lang="en-US" altLang="ko-KR" sz="1400" dirty="0">
                          <a:latin typeface="고딕"/>
                        </a:rPr>
                        <a:t>(10</a:t>
                      </a:r>
                      <a:r>
                        <a:rPr lang="ko-KR" altLang="en-US" sz="1400" dirty="0">
                          <a:latin typeface="고딕"/>
                        </a:rPr>
                        <a:t>만원당 </a:t>
                      </a: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r>
                        <a:rPr lang="ko-KR" altLang="en-US" sz="1400" dirty="0">
                          <a:latin typeface="고딕"/>
                        </a:rPr>
                        <a:t>포인트</a:t>
                      </a:r>
                      <a:r>
                        <a:rPr lang="en-US" altLang="ko-KR" sz="1400" dirty="0">
                          <a:latin typeface="고딕"/>
                        </a:rPr>
                        <a:t>), </a:t>
                      </a:r>
                      <a:r>
                        <a:rPr lang="ko-KR" altLang="en-US" sz="1400" dirty="0">
                          <a:latin typeface="고딕"/>
                        </a:rPr>
                        <a:t>거래내역 횟수당 </a:t>
                      </a: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r>
                        <a:rPr lang="ko-KR" altLang="en-US" sz="1400" dirty="0">
                          <a:latin typeface="고딕"/>
                        </a:rPr>
                        <a:t>포인트</a:t>
                      </a:r>
                      <a:r>
                        <a:rPr lang="en-US" altLang="ko-KR" sz="1400" dirty="0">
                          <a:latin typeface="고딕"/>
                        </a:rPr>
                        <a:t>(</a:t>
                      </a:r>
                      <a:r>
                        <a:rPr lang="ko-KR" altLang="en-US" sz="1400" dirty="0">
                          <a:latin typeface="고딕"/>
                        </a:rPr>
                        <a:t>일당 </a:t>
                      </a:r>
                      <a:r>
                        <a:rPr lang="en-US" altLang="ko-KR" sz="1400" dirty="0">
                          <a:latin typeface="고딕"/>
                        </a:rPr>
                        <a:t>10</a:t>
                      </a:r>
                      <a:r>
                        <a:rPr lang="ko-KR" altLang="en-US" sz="1400" dirty="0">
                          <a:latin typeface="고딕"/>
                        </a:rPr>
                        <a:t>회 적립제한</a:t>
                      </a:r>
                      <a:r>
                        <a:rPr lang="en-US" altLang="ko-KR" sz="1400" dirty="0">
                          <a:latin typeface="고딕"/>
                        </a:rPr>
                        <a:t>),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상품 가입 시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포인트 적립 되어야함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포인트 소멸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포인트는 적립일 기점으로 </a:t>
                      </a: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r>
                        <a:rPr lang="ko-KR" altLang="en-US" sz="1400" dirty="0">
                          <a:latin typeface="고딕"/>
                        </a:rPr>
                        <a:t>년 뒤 소멸 되어야함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탈퇴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일반적으로 탈퇴는 불가능하며 사용자 계정탈퇴 시에만 </a:t>
                      </a:r>
                      <a:r>
                        <a:rPr lang="ko-KR" altLang="en-US" sz="1400" dirty="0" err="1">
                          <a:latin typeface="고딕"/>
                        </a:rPr>
                        <a:t>탈퇴됨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30124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34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0"/>
          <a:ext cx="11511143" cy="34929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고딕"/>
                        </a:rPr>
                        <a:t>계좌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조회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활성화된 모든 종류의 계좌를 조회할 수 </a:t>
                      </a:r>
                      <a:r>
                        <a:rPr lang="ko-KR" altLang="en-US" sz="1400" dirty="0" err="1"/>
                        <a:t>있어야하며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조회 결과를 다운로드 받을 수 있어야함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상세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계좌 </a:t>
                      </a:r>
                      <a:r>
                        <a:rPr lang="ko-KR" altLang="en-US" sz="1400" dirty="0" err="1"/>
                        <a:t>선택시</a:t>
                      </a:r>
                      <a:r>
                        <a:rPr lang="ko-KR" altLang="en-US" sz="1400" dirty="0"/>
                        <a:t> 해당 계좌의 이체이력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정보를 확인할 수 있어야함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766110196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종류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각 상품 가입 시 계좌가 발급되며 계좌의 종류는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예금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대출</a:t>
                      </a:r>
                      <a:r>
                        <a:rPr lang="en-US" altLang="ko-KR" sz="1400" dirty="0"/>
                        <a:t>, ISA 5</a:t>
                      </a:r>
                      <a:r>
                        <a:rPr lang="ko-KR" altLang="en-US" sz="1400" dirty="0"/>
                        <a:t>가지로 구분됨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645048291"/>
                  </a:ext>
                </a:extLst>
              </a:tr>
              <a:tr h="37534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별칭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각 계좌는 사용자가 별칭을 지정할 수 있음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비활성화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계좌비밀번호 </a:t>
                      </a: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r>
                        <a:rPr lang="ko-KR" altLang="en-US" sz="1400" dirty="0">
                          <a:latin typeface="고딕"/>
                        </a:rPr>
                        <a:t>회 이상 오류 시 해당 계좌는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비활성화 처리되어 송금할 수 없게 되며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핸드폰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이메일 인증 후 비밀번호를 설정하여 활성화함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해지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OTP</a:t>
                      </a:r>
                      <a:r>
                        <a:rPr lang="ko-KR" altLang="en-US" sz="1400" dirty="0">
                          <a:latin typeface="고딕"/>
                        </a:rPr>
                        <a:t>인증 및 핸드폰 인증 후 해지 입금계좌 입력하여 해당계좌로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잔액 모두 이체 되며 이후 해지처리됨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9124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0"/>
          <a:ext cx="11511143" cy="442441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고딕"/>
                        </a:rPr>
                        <a:t>이체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이체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출금계좌번호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받는 은행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받는 계좌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이체 금액</a:t>
                      </a:r>
                      <a:r>
                        <a:rPr lang="en-US" altLang="ko-KR" sz="1400" dirty="0"/>
                        <a:t>, CMS</a:t>
                      </a:r>
                      <a:r>
                        <a:rPr lang="ko-KR" altLang="en-US" sz="1400" dirty="0"/>
                        <a:t>코드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없으면 입력 안함</a:t>
                      </a:r>
                      <a:r>
                        <a:rPr lang="en-US" altLang="ko-KR" sz="1400" dirty="0"/>
                        <a:t>), </a:t>
                      </a:r>
                    </a:p>
                    <a:p>
                      <a:pPr algn="ctr"/>
                      <a:r>
                        <a:rPr lang="ko-KR" altLang="en-US" sz="1400" dirty="0"/>
                        <a:t>메모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상대 메모를 입력하여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이체를 진행하며 상대 계좌가 유효하고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이체액이 계좌 </a:t>
                      </a:r>
                      <a:r>
                        <a:rPr lang="ko-KR" altLang="en-US" sz="1400" dirty="0">
                          <a:latin typeface="고딕"/>
                        </a:rPr>
                        <a:t>예치금</a:t>
                      </a:r>
                      <a:r>
                        <a:rPr lang="ko-KR" altLang="en-US" sz="1400" dirty="0"/>
                        <a:t>보다 크지 않을 경우에만 이체가 </a:t>
                      </a:r>
                      <a:r>
                        <a:rPr lang="ko-KR" altLang="en-US" sz="1400" dirty="0" err="1"/>
                        <a:t>완료되어야함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34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이체한도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OTP </a:t>
                      </a:r>
                      <a:r>
                        <a:rPr lang="ko-KR" altLang="en-US" sz="1400" dirty="0"/>
                        <a:t>등록 여부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이체이력 등에 따라 일일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일회 이체 한도가 정해지며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조건을 만족하였을 경우 설정된 이체 한도내에서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다른 명의 계좌로 이체가 가능함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이체 이력이 </a:t>
                      </a:r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개월간 없을 시 이체한도가 </a:t>
                      </a:r>
                      <a:r>
                        <a:rPr lang="en-US" altLang="ko-KR" sz="1400" dirty="0"/>
                        <a:t>50</a:t>
                      </a:r>
                      <a:r>
                        <a:rPr lang="ko-KR" altLang="en-US" sz="1400" dirty="0"/>
                        <a:t>만원으로 제한됨 본인인증 후 해제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비밀번호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타인 명의 계좌로 이체 비밀번호를 입력하여 송금할 수 있으며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100</a:t>
                      </a:r>
                      <a:r>
                        <a:rPr lang="ko-KR" altLang="en-US" sz="1400" dirty="0">
                          <a:latin typeface="고딕"/>
                        </a:rPr>
                        <a:t>만원 이상 송금하는 경우 </a:t>
                      </a:r>
                      <a:r>
                        <a:rPr lang="en-US" altLang="ko-KR" sz="1400" dirty="0">
                          <a:latin typeface="고딕"/>
                        </a:rPr>
                        <a:t>OTP</a:t>
                      </a:r>
                      <a:r>
                        <a:rPr lang="ko-KR" altLang="en-US" sz="1400" dirty="0">
                          <a:latin typeface="고딕"/>
                        </a:rPr>
                        <a:t>를 사용해야 송금이 가능함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이체제한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계좌 비활성화상태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간편 비밀번호 </a:t>
                      </a:r>
                      <a:r>
                        <a:rPr lang="en-US" altLang="ko-KR" sz="1400" dirty="0">
                          <a:latin typeface="고딕"/>
                        </a:rPr>
                        <a:t>5</a:t>
                      </a:r>
                      <a:r>
                        <a:rPr lang="ko-KR" altLang="en-US" sz="1400" dirty="0">
                          <a:latin typeface="고딕"/>
                        </a:rPr>
                        <a:t>회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또는 </a:t>
                      </a:r>
                      <a:r>
                        <a:rPr lang="en-US" altLang="ko-KR" sz="1400" dirty="0">
                          <a:latin typeface="고딕"/>
                        </a:rPr>
                        <a:t>OTP 10</a:t>
                      </a:r>
                      <a:r>
                        <a:rPr lang="ko-KR" altLang="en-US" sz="1400" dirty="0">
                          <a:latin typeface="고딕"/>
                        </a:rPr>
                        <a:t>회 이상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오류가 발생한 경우 해당 계좌는 이체가 제한됨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예약이체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이체 입력사항에 추가로 최장 </a:t>
                      </a:r>
                      <a:r>
                        <a:rPr lang="en-US" altLang="ko-KR" sz="1400" dirty="0">
                          <a:latin typeface="고딕"/>
                        </a:rPr>
                        <a:t>6</a:t>
                      </a:r>
                      <a:r>
                        <a:rPr lang="ko-KR" altLang="en-US" sz="1400" dirty="0">
                          <a:latin typeface="고딕"/>
                        </a:rPr>
                        <a:t>개월 이내 예정일 선택</a:t>
                      </a:r>
                      <a:r>
                        <a:rPr lang="en-US" altLang="ko-KR" sz="1400" dirty="0">
                          <a:latin typeface="고딕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이체 시간 설정 후 해당 예약 시간에 송금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자동이체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이체 입력사항에 추가로 이체주기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이체시작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종료일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설정 후 이체 시작일로부터 주기에 맞춰서 송금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386321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043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8" y="1697500"/>
          <a:ext cx="11511145" cy="30082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상품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종류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예금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대출</a:t>
                      </a:r>
                      <a:r>
                        <a:rPr lang="en-US" altLang="ko-KR" sz="1400" dirty="0"/>
                        <a:t>, ISA 5</a:t>
                      </a:r>
                      <a:r>
                        <a:rPr lang="ko-KR" altLang="en-US" sz="1400" dirty="0"/>
                        <a:t>가지로 구분되어 있으며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각 상품별 상품설명 </a:t>
                      </a:r>
                      <a:r>
                        <a:rPr lang="ko-KR" altLang="en-US" sz="1400" dirty="0" err="1"/>
                        <a:t>존재해야함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약관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모든 상품은 이용 약관이 존재하며 약관에 동의한 경우만 가입할 수 있어야함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255007496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추천상품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각 상품별 한달간 신규 가입이 가장 많은 </a:t>
                      </a:r>
                      <a:r>
                        <a:rPr lang="en-US" altLang="ko-KR" sz="1400" dirty="0">
                          <a:latin typeface="고딕"/>
                        </a:rPr>
                        <a:t>Top5 </a:t>
                      </a:r>
                      <a:r>
                        <a:rPr lang="ko-KR" altLang="en-US" sz="1400" dirty="0">
                          <a:latin typeface="고딕"/>
                        </a:rPr>
                        <a:t>상품에 대해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추천상품으로 </a:t>
                      </a:r>
                      <a:r>
                        <a:rPr lang="ko-KR" altLang="en-US" sz="1400" dirty="0" err="1">
                          <a:latin typeface="고딕"/>
                        </a:rPr>
                        <a:t>등록되어야함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신규상품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각 상품별 등록 </a:t>
                      </a:r>
                      <a:r>
                        <a:rPr lang="ko-KR" altLang="en-US" sz="1400" dirty="0" err="1">
                          <a:latin typeface="고딕"/>
                        </a:rPr>
                        <a:t>된지</a:t>
                      </a:r>
                      <a:r>
                        <a:rPr lang="ko-KR" altLang="en-US" sz="1400" dirty="0">
                          <a:latin typeface="고딕"/>
                        </a:rPr>
                        <a:t> 한달이 안되거나 최근 추가된</a:t>
                      </a:r>
                      <a:r>
                        <a:rPr lang="en-US" altLang="ko-KR" sz="1400" dirty="0">
                          <a:latin typeface="고딕"/>
                        </a:rPr>
                        <a:t>(5</a:t>
                      </a:r>
                      <a:r>
                        <a:rPr lang="ko-KR" altLang="en-US" sz="1400" dirty="0">
                          <a:latin typeface="고딕"/>
                        </a:rPr>
                        <a:t>개</a:t>
                      </a:r>
                      <a:r>
                        <a:rPr lang="en-US" altLang="ko-KR" sz="1400" dirty="0">
                          <a:latin typeface="고딕"/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안에 드는 상품에 대해 신규상품으로 </a:t>
                      </a:r>
                      <a:r>
                        <a:rPr lang="ko-KR" altLang="en-US" sz="1400" dirty="0" err="1">
                          <a:latin typeface="고딕"/>
                        </a:rPr>
                        <a:t>등록되어야함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5077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0"/>
          <a:ext cx="11511143" cy="404967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고딕"/>
                        </a:rPr>
                        <a:t>예금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종류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보통예금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정기예금 두가지로 나뉘며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보통예금은 입출금이 자유롭고 예치기간 제약이 없으나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정기예금은 최초 가입시 입금이후 추가 입금을 할 수 없으며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만기가 </a:t>
                      </a:r>
                      <a:r>
                        <a:rPr lang="ko-KR" altLang="en-US" sz="1400" dirty="0" err="1">
                          <a:latin typeface="고딕"/>
                        </a:rPr>
                        <a:t>정해져있어야함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34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보통 예금은 사용용도</a:t>
                      </a:r>
                      <a:r>
                        <a:rPr lang="en-US" altLang="ko-KR" sz="1400" dirty="0">
                          <a:latin typeface="고딕"/>
                        </a:rPr>
                        <a:t>,  </a:t>
                      </a:r>
                      <a:r>
                        <a:rPr lang="ko-KR" altLang="en-US" sz="1400" dirty="0">
                          <a:latin typeface="고딕"/>
                        </a:rPr>
                        <a:t>수수료 우대항목 체크 후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가입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가입시 심사 후 승인</a:t>
                      </a:r>
                      <a:r>
                        <a:rPr lang="en-US" altLang="ko-KR" sz="1400" dirty="0">
                          <a:latin typeface="고딕"/>
                        </a:rPr>
                        <a:t>/</a:t>
                      </a:r>
                      <a:r>
                        <a:rPr lang="ko-KR" altLang="en-US" sz="1400" dirty="0">
                          <a:latin typeface="고딕"/>
                        </a:rPr>
                        <a:t>반려함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정기예금은 출금 계좌번호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비밀번호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신규금액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상품별 가입기간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우대항목 체크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만기 이메일 통지 신청</a:t>
                      </a:r>
                      <a:r>
                        <a:rPr lang="en-US" altLang="ko-KR" sz="1400" dirty="0">
                          <a:latin typeface="고딕"/>
                        </a:rPr>
                        <a:t>/</a:t>
                      </a:r>
                      <a:r>
                        <a:rPr lang="ko-KR" altLang="en-US" sz="1400" dirty="0" err="1">
                          <a:latin typeface="고딕"/>
                        </a:rPr>
                        <a:t>신청안함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선택 후 가입이 가능함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34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이자 지급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보통예금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매월 </a:t>
                      </a: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r>
                        <a:rPr lang="ko-KR" altLang="en-US" sz="1400" dirty="0">
                          <a:latin typeface="고딕"/>
                        </a:rPr>
                        <a:t>일 각 상품별</a:t>
                      </a:r>
                      <a:r>
                        <a:rPr lang="en-US" altLang="ko-KR" sz="1400" dirty="0">
                          <a:latin typeface="고딕"/>
                        </a:rPr>
                        <a:t>+(</a:t>
                      </a:r>
                      <a:r>
                        <a:rPr lang="ko-KR" altLang="en-US" sz="1400" dirty="0">
                          <a:latin typeface="고딕"/>
                        </a:rPr>
                        <a:t>우대조건</a:t>
                      </a:r>
                      <a:r>
                        <a:rPr lang="en-US" altLang="ko-KR" sz="1400" dirty="0">
                          <a:latin typeface="고딕"/>
                        </a:rPr>
                        <a:t>) </a:t>
                      </a:r>
                      <a:r>
                        <a:rPr lang="ko-KR" altLang="en-US" sz="1400" dirty="0">
                          <a:latin typeface="고딕"/>
                        </a:rPr>
                        <a:t>년 이율 </a:t>
                      </a:r>
                      <a:r>
                        <a:rPr lang="en-US" altLang="ko-KR" sz="1400" dirty="0">
                          <a:latin typeface="고딕"/>
                        </a:rPr>
                        <a:t>/ 12  * </a:t>
                      </a:r>
                      <a:r>
                        <a:rPr lang="ko-KR" altLang="en-US" sz="1400" dirty="0">
                          <a:latin typeface="고딕"/>
                        </a:rPr>
                        <a:t>예치금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계산하여 이자가 지급됨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정기예금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만기 시  각 상품별</a:t>
                      </a:r>
                      <a:r>
                        <a:rPr lang="en-US" altLang="ko-KR" sz="1400" dirty="0">
                          <a:latin typeface="고딕"/>
                        </a:rPr>
                        <a:t>+(</a:t>
                      </a:r>
                      <a:r>
                        <a:rPr lang="ko-KR" altLang="en-US" sz="1400" dirty="0">
                          <a:latin typeface="고딕"/>
                        </a:rPr>
                        <a:t>우대조건</a:t>
                      </a:r>
                      <a:r>
                        <a:rPr lang="en-US" altLang="ko-KR" sz="1400" dirty="0">
                          <a:latin typeface="고딕"/>
                        </a:rPr>
                        <a:t>) </a:t>
                      </a:r>
                      <a:r>
                        <a:rPr lang="ko-KR" altLang="en-US" sz="1400" dirty="0">
                          <a:latin typeface="고딕"/>
                        </a:rPr>
                        <a:t>년 이율 </a:t>
                      </a:r>
                      <a:r>
                        <a:rPr lang="en-US" altLang="ko-KR" sz="1400" dirty="0">
                          <a:latin typeface="고딕"/>
                        </a:rPr>
                        <a:t>* </a:t>
                      </a:r>
                      <a:r>
                        <a:rPr lang="ko-KR" altLang="en-US" sz="1400" dirty="0">
                          <a:latin typeface="고딕"/>
                        </a:rPr>
                        <a:t>예치금  계산하여 이자가 지급됨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626586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중도 해지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정기예금은 중도 </a:t>
                      </a:r>
                      <a:r>
                        <a:rPr lang="ko-KR" altLang="en-US" sz="1400" dirty="0" err="1">
                          <a:latin typeface="고딕"/>
                        </a:rPr>
                        <a:t>해지시</a:t>
                      </a:r>
                      <a:r>
                        <a:rPr lang="ko-KR" altLang="en-US" sz="1400" dirty="0">
                          <a:latin typeface="고딕"/>
                        </a:rPr>
                        <a:t> 이자는 </a:t>
                      </a:r>
                      <a:r>
                        <a:rPr lang="en-US" altLang="ko-KR" sz="1400" dirty="0">
                          <a:latin typeface="고딕"/>
                        </a:rPr>
                        <a:t>90%</a:t>
                      </a:r>
                      <a:r>
                        <a:rPr lang="ko-KR" altLang="en-US" sz="1400" dirty="0">
                          <a:latin typeface="고딕"/>
                        </a:rPr>
                        <a:t>만 지급 </a:t>
                      </a:r>
                      <a:r>
                        <a:rPr lang="ko-KR" altLang="en-US" sz="1400" dirty="0" err="1">
                          <a:latin typeface="고딕"/>
                        </a:rPr>
                        <a:t>받게됨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9206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0"/>
          <a:ext cx="11511143" cy="383763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고딕"/>
                        </a:rPr>
                        <a:t>적금</a:t>
                      </a:r>
                    </a:p>
                    <a:p>
                      <a:pPr algn="ctr"/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종류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정기적금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자유적금 두가지로 나뉘며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정기적금은 의무 납부액을 입금하며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만기까지 </a:t>
                      </a:r>
                      <a:r>
                        <a:rPr lang="ko-KR" altLang="en-US" sz="1400" dirty="0" err="1">
                          <a:latin typeface="고딕"/>
                        </a:rPr>
                        <a:t>납부회차에</a:t>
                      </a:r>
                      <a:r>
                        <a:rPr lang="ko-KR" altLang="en-US" sz="1400" dirty="0">
                          <a:latin typeface="고딕"/>
                        </a:rPr>
                        <a:t> </a:t>
                      </a:r>
                      <a:r>
                        <a:rPr lang="en-US" altLang="ko-KR" sz="1400" dirty="0">
                          <a:latin typeface="고딕"/>
                        </a:rPr>
                        <a:t>½ </a:t>
                      </a:r>
                      <a:r>
                        <a:rPr lang="ko-KR" altLang="en-US" sz="1400" dirty="0">
                          <a:latin typeface="고딕"/>
                        </a:rPr>
                        <a:t>이상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납부되지 </a:t>
                      </a:r>
                      <a:r>
                        <a:rPr lang="ko-KR" altLang="en-US" sz="1400" dirty="0" err="1">
                          <a:latin typeface="고딕"/>
                        </a:rPr>
                        <a:t>않은경우</a:t>
                      </a:r>
                      <a:r>
                        <a:rPr lang="ko-KR" altLang="en-US" sz="1400" dirty="0">
                          <a:latin typeface="고딕"/>
                        </a:rPr>
                        <a:t> 중도 </a:t>
                      </a:r>
                      <a:r>
                        <a:rPr lang="ko-KR" altLang="en-US" sz="1400" dirty="0" err="1">
                          <a:latin typeface="고딕"/>
                        </a:rPr>
                        <a:t>해지처리함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자유적금은 의무납부액은 존재 </a:t>
                      </a:r>
                      <a:r>
                        <a:rPr lang="ko-KR" altLang="en-US" sz="1400" dirty="0" err="1">
                          <a:latin typeface="고딕"/>
                        </a:rPr>
                        <a:t>하지않음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34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출금 계좌번호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비밀번호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신규금액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상품별 가입기간</a:t>
                      </a:r>
                      <a:r>
                        <a:rPr lang="en-US" altLang="ko-KR" sz="1400" dirty="0">
                          <a:latin typeface="고딕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적금종류 선택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자동이체 신청 여부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자동이체 계좌번호</a:t>
                      </a:r>
                      <a:r>
                        <a:rPr lang="en-US" altLang="ko-KR" sz="1400" dirty="0">
                          <a:latin typeface="고딕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계좌비밀번호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자동 이체금액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자동이체 시작일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지정일</a:t>
                      </a:r>
                      <a:r>
                        <a:rPr lang="en-US" altLang="ko-KR" sz="1400" dirty="0">
                          <a:latin typeface="고딕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만기 자동 해지여부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우대항목 체크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만기 이메일 통지 신청</a:t>
                      </a:r>
                      <a:r>
                        <a:rPr lang="en-US" altLang="ko-KR" sz="1400" dirty="0">
                          <a:latin typeface="고딕"/>
                        </a:rPr>
                        <a:t>/</a:t>
                      </a:r>
                      <a:r>
                        <a:rPr lang="ko-KR" altLang="en-US" sz="1400" dirty="0">
                          <a:latin typeface="고딕"/>
                        </a:rPr>
                        <a:t>안함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선택 후 가입이 가능함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34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이자 지급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매월 </a:t>
                      </a: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r>
                        <a:rPr lang="ko-KR" altLang="en-US" sz="1400" dirty="0">
                          <a:latin typeface="고딕"/>
                        </a:rPr>
                        <a:t>일 각 상품별</a:t>
                      </a:r>
                      <a:r>
                        <a:rPr lang="en-US" altLang="ko-KR" sz="1400" dirty="0">
                          <a:latin typeface="고딕"/>
                        </a:rPr>
                        <a:t>+(</a:t>
                      </a:r>
                      <a:r>
                        <a:rPr lang="ko-KR" altLang="en-US" sz="1400" dirty="0">
                          <a:latin typeface="고딕"/>
                        </a:rPr>
                        <a:t>우대조건</a:t>
                      </a:r>
                      <a:r>
                        <a:rPr lang="en-US" altLang="ko-KR" sz="1400" dirty="0">
                          <a:latin typeface="고딕"/>
                        </a:rPr>
                        <a:t>) </a:t>
                      </a:r>
                      <a:r>
                        <a:rPr lang="ko-KR" altLang="en-US" sz="1400" dirty="0">
                          <a:latin typeface="고딕"/>
                        </a:rPr>
                        <a:t>년 이율 </a:t>
                      </a:r>
                      <a:r>
                        <a:rPr lang="en-US" altLang="ko-KR" sz="1400" dirty="0">
                          <a:latin typeface="고딕"/>
                        </a:rPr>
                        <a:t>/ 12  * </a:t>
                      </a:r>
                      <a:r>
                        <a:rPr lang="ko-KR" altLang="en-US" sz="1400" dirty="0">
                          <a:latin typeface="고딕"/>
                        </a:rPr>
                        <a:t>예치금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계산하여 이자가 지급됨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035582007"/>
                  </a:ext>
                </a:extLst>
              </a:tr>
              <a:tr h="37534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이체 제한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각 상품별 최대 납입금액이 존재하며 해당 납입금액 이상은 입금하지 못함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626586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중도 해지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중도 </a:t>
                      </a:r>
                      <a:r>
                        <a:rPr lang="ko-KR" altLang="en-US" sz="1400" dirty="0" err="1">
                          <a:latin typeface="고딕"/>
                        </a:rPr>
                        <a:t>해지시</a:t>
                      </a:r>
                      <a:r>
                        <a:rPr lang="ko-KR" altLang="en-US" sz="1400" dirty="0">
                          <a:latin typeface="고딕"/>
                        </a:rPr>
                        <a:t> 이자는 </a:t>
                      </a:r>
                      <a:r>
                        <a:rPr lang="en-US" altLang="ko-KR" sz="1400" dirty="0">
                          <a:latin typeface="고딕"/>
                        </a:rPr>
                        <a:t>90%</a:t>
                      </a:r>
                      <a:r>
                        <a:rPr lang="ko-KR" altLang="en-US" sz="1400" dirty="0">
                          <a:latin typeface="고딕"/>
                        </a:rPr>
                        <a:t>만 지급 </a:t>
                      </a:r>
                      <a:r>
                        <a:rPr lang="ko-KR" altLang="en-US" sz="1400" dirty="0" err="1">
                          <a:latin typeface="고딕"/>
                        </a:rPr>
                        <a:t>받게됨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9120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0"/>
          <a:ext cx="11511143" cy="284758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고딕"/>
                        </a:rPr>
                        <a:t>펀드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이용 시간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09:00 ~ 23:30</a:t>
                      </a:r>
                      <a:r>
                        <a:rPr lang="ko-KR" altLang="en-US" sz="1400" dirty="0">
                          <a:latin typeface="고딕"/>
                        </a:rPr>
                        <a:t>분까지 이체가 가능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34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위험도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각 상품별 투자 비중에 따라 위험도가 결정됨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278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최소 가입금액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최소 가입금 출금 계좌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비밀번호</a:t>
                      </a:r>
                      <a:r>
                        <a:rPr lang="en-US" altLang="ko-KR" sz="1400" dirty="0">
                          <a:latin typeface="고딕"/>
                        </a:rPr>
                        <a:t>,  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상한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하한 수익률 선택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수익률 통보매체 선택</a:t>
                      </a:r>
                      <a:r>
                        <a:rPr lang="en-US" altLang="ko-KR" sz="1400" dirty="0">
                          <a:latin typeface="고딕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월말 수익률 알림 발송 여부 선택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자동이체 신청 여부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출금 계좌번호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비밀번호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금액 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고딕"/>
                        </a:rPr>
                        <a:t>시작일</a:t>
                      </a:r>
                      <a:r>
                        <a:rPr lang="en-US" altLang="ko-KR" sz="1400">
                          <a:latin typeface="고딕"/>
                        </a:rPr>
                        <a:t>, </a:t>
                      </a:r>
                      <a:r>
                        <a:rPr lang="ko-KR" altLang="en-US" sz="1400">
                          <a:latin typeface="고딕"/>
                        </a:rPr>
                        <a:t>지정일 선택 후 </a:t>
                      </a:r>
                      <a:r>
                        <a:rPr lang="en-US" altLang="ko-KR" sz="1400">
                          <a:latin typeface="고딕"/>
                        </a:rPr>
                        <a:t>Otp </a:t>
                      </a:r>
                      <a:r>
                        <a:rPr lang="ko-KR" altLang="en-US" sz="1400">
                          <a:latin typeface="고딕"/>
                        </a:rPr>
                        <a:t>및 이메일 인증 후 상품 가입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55442864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해지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입력사항은 계좌 </a:t>
                      </a:r>
                      <a:r>
                        <a:rPr lang="ko-KR" altLang="en-US" sz="1400" dirty="0" err="1">
                          <a:latin typeface="고딕"/>
                        </a:rPr>
                        <a:t>해지랑</a:t>
                      </a:r>
                      <a:r>
                        <a:rPr lang="ko-KR" altLang="en-US" sz="1400" dirty="0">
                          <a:latin typeface="고딕"/>
                        </a:rPr>
                        <a:t> 동일하며 </a:t>
                      </a:r>
                      <a:r>
                        <a:rPr lang="en-US" altLang="ko-KR" sz="1400" dirty="0">
                          <a:latin typeface="고딕"/>
                        </a:rPr>
                        <a:t>15</a:t>
                      </a:r>
                      <a:r>
                        <a:rPr lang="ko-KR" altLang="en-US" sz="1400" dirty="0">
                          <a:latin typeface="고딕"/>
                        </a:rPr>
                        <a:t>시 이전 하루 뒤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15</a:t>
                      </a:r>
                      <a:r>
                        <a:rPr lang="ko-KR" altLang="en-US" sz="1400" dirty="0">
                          <a:latin typeface="고딕"/>
                        </a:rPr>
                        <a:t>시 이후 이틀 뒤에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수수료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세금을 제외한 </a:t>
                      </a:r>
                      <a:r>
                        <a:rPr lang="ko-KR" altLang="en-US" sz="1400" dirty="0" err="1">
                          <a:latin typeface="고딕"/>
                        </a:rPr>
                        <a:t>해지금</a:t>
                      </a:r>
                      <a:r>
                        <a:rPr lang="ko-KR" altLang="en-US" sz="1400" dirty="0">
                          <a:latin typeface="고딕"/>
                        </a:rPr>
                        <a:t> 지급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11884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8" y="1697500"/>
          <a:ext cx="11511145" cy="30349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신용등급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등급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신용등급은 </a:t>
                      </a:r>
                      <a:r>
                        <a:rPr lang="en-US" altLang="ko-KR" sz="1400" dirty="0"/>
                        <a:t>9 ~ 1 </a:t>
                      </a:r>
                      <a:r>
                        <a:rPr lang="ko-KR" altLang="en-US" sz="1400" dirty="0"/>
                        <a:t>까지 모두 </a:t>
                      </a:r>
                      <a:r>
                        <a:rPr lang="en-US" altLang="ko-KR" sz="1400" dirty="0"/>
                        <a:t>9</a:t>
                      </a:r>
                      <a:r>
                        <a:rPr lang="ko-KR" altLang="en-US" sz="1400" dirty="0"/>
                        <a:t>단계가 존재하며 가입시 </a:t>
                      </a:r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에서 시작됨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신용등급은 대출에서만 적용되며 </a:t>
                      </a:r>
                      <a:r>
                        <a:rPr lang="en-US" altLang="ko-KR" sz="1400" dirty="0"/>
                        <a:t>9</a:t>
                      </a:r>
                      <a:r>
                        <a:rPr lang="ko-KR" altLang="en-US" sz="1400" dirty="0"/>
                        <a:t>등급이 될 경우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모든 서비스 이용이 제한되며 대출상환만 가능함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등급 변동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대출 이자를 지정일</a:t>
                      </a:r>
                      <a:r>
                        <a:rPr lang="en-US" altLang="ko-KR" sz="1400" dirty="0">
                          <a:latin typeface="고딕"/>
                        </a:rPr>
                        <a:t>+3</a:t>
                      </a:r>
                      <a:r>
                        <a:rPr lang="ko-KR" altLang="en-US" sz="1400" dirty="0">
                          <a:latin typeface="고딕"/>
                        </a:rPr>
                        <a:t>일내 에 갚지 못하는 경우 등급이 </a:t>
                      </a: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r>
                        <a:rPr lang="ko-KR" altLang="en-US" sz="1400" dirty="0">
                          <a:latin typeface="고딕"/>
                        </a:rPr>
                        <a:t>등급 </a:t>
                      </a:r>
                      <a:r>
                        <a:rPr lang="ko-KR" altLang="en-US" sz="1400" dirty="0" err="1">
                          <a:latin typeface="고딕"/>
                        </a:rPr>
                        <a:t>내려감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대출 이자를 </a:t>
                      </a:r>
                      <a:r>
                        <a:rPr lang="en-US" altLang="ko-KR" sz="1400" dirty="0">
                          <a:latin typeface="고딕"/>
                        </a:rPr>
                        <a:t>6</a:t>
                      </a:r>
                      <a:r>
                        <a:rPr lang="ko-KR" altLang="en-US" sz="1400" dirty="0">
                          <a:latin typeface="고딕"/>
                        </a:rPr>
                        <a:t>개월 연속 상환 시 </a:t>
                      </a: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r>
                        <a:rPr lang="ko-KR" altLang="en-US" sz="1400" dirty="0">
                          <a:latin typeface="고딕"/>
                        </a:rPr>
                        <a:t>등급 상향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대출금 모두 상환 시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r>
                        <a:rPr lang="ko-KR" altLang="en-US" sz="1400" dirty="0">
                          <a:latin typeface="고딕"/>
                        </a:rPr>
                        <a:t>등급 상향됨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등급 혜택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사용자는 대출 시 신용 등급에 따른 이자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한도가 변동됨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4210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635085"/>
              </p:ext>
            </p:extLst>
          </p:nvPr>
        </p:nvGraphicFramePr>
        <p:xfrm>
          <a:off x="338739" y="1697500"/>
          <a:ext cx="11511143" cy="402371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고딕"/>
                        </a:rPr>
                        <a:t>대출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상품 종류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신용대출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주택자금대출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예</a:t>
                      </a:r>
                      <a:r>
                        <a:rPr lang="en-US" altLang="ko-KR" sz="1400" dirty="0">
                          <a:latin typeface="고딕"/>
                        </a:rPr>
                        <a:t>/</a:t>
                      </a:r>
                      <a:r>
                        <a:rPr lang="ko-KR" altLang="en-US" sz="1400" dirty="0">
                          <a:latin typeface="고딕"/>
                        </a:rPr>
                        <a:t>적금 담보 대출이 존재함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34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상환 방식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만기일시상환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원리금 균등분할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원금 균등 분할 상환이 존재함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지급 계좌번호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비밀번호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 담보선택</a:t>
                      </a:r>
                      <a:r>
                        <a:rPr lang="en-US" altLang="ko-KR" sz="1400" dirty="0">
                          <a:latin typeface="고딕"/>
                        </a:rPr>
                        <a:t>,  </a:t>
                      </a:r>
                      <a:r>
                        <a:rPr lang="ko-KR" altLang="en-US" sz="1400" dirty="0">
                          <a:latin typeface="고딕"/>
                        </a:rPr>
                        <a:t>대출 상환기간 선택</a:t>
                      </a:r>
                      <a:r>
                        <a:rPr lang="en-US" altLang="ko-KR" sz="1400" dirty="0">
                          <a:latin typeface="고딕"/>
                        </a:rPr>
                        <a:t>(10, 15, 20, 30)</a:t>
                      </a: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상환방식 선택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자동이체 신청여부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자동이체 출금 계좌번호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비밀번호</a:t>
                      </a:r>
                      <a:r>
                        <a:rPr lang="en-US" altLang="ko-KR" sz="1400" dirty="0">
                          <a:latin typeface="고딕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자동이체 금액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시작일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종료일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금리 우대항목체크 후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latin typeface="고딕"/>
                        </a:rPr>
                        <a:t>Otp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및 이메일 인증 후 상품 가입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추후 관리자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심사를 통해 승인 여부 판단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신용대출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연 소득의 </a:t>
                      </a:r>
                      <a:r>
                        <a:rPr lang="en-US" altLang="ko-KR" sz="1400" dirty="0">
                          <a:latin typeface="고딕"/>
                        </a:rPr>
                        <a:t>70%~100% </a:t>
                      </a:r>
                      <a:r>
                        <a:rPr lang="ko-KR" altLang="en-US" sz="1400" dirty="0">
                          <a:latin typeface="고딕"/>
                        </a:rPr>
                        <a:t>이내 대출이 가능하며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신용등급에 따라 최대 대출금액 또는 금리가 차등 적용됨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784971132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예</a:t>
                      </a:r>
                      <a:r>
                        <a:rPr lang="en-US" altLang="ko-KR" sz="1400" dirty="0">
                          <a:latin typeface="고딕"/>
                        </a:rPr>
                        <a:t>/</a:t>
                      </a:r>
                      <a:r>
                        <a:rPr lang="ko-KR" altLang="en-US" sz="1400" dirty="0">
                          <a:latin typeface="고딕"/>
                        </a:rPr>
                        <a:t>적금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담보 대출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신용등급에 따라 해지 예상금액의 </a:t>
                      </a:r>
                      <a:r>
                        <a:rPr lang="en-US" altLang="ko-KR" sz="1400" dirty="0">
                          <a:latin typeface="고딕"/>
                        </a:rPr>
                        <a:t>95</a:t>
                      </a:r>
                      <a:r>
                        <a:rPr lang="ko-KR" altLang="en-US" sz="1400" dirty="0">
                          <a:latin typeface="고딕"/>
                        </a:rPr>
                        <a:t>프로 이내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대출 가능한 상품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주택 대출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주택가격의 최대 </a:t>
                      </a:r>
                      <a:r>
                        <a:rPr lang="en-US" altLang="ko-KR" sz="1400" dirty="0">
                          <a:latin typeface="고딕"/>
                        </a:rPr>
                        <a:t>70% </a:t>
                      </a:r>
                      <a:r>
                        <a:rPr lang="ko-KR" altLang="en-US" sz="1400" dirty="0">
                          <a:latin typeface="고딕"/>
                        </a:rPr>
                        <a:t>까지 대출이 가능하며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신용 등급에 따라 최대 대출금액 또는 금리가 차등 적용됨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236153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8765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0"/>
          <a:ext cx="11511143" cy="343497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고딕"/>
                        </a:rPr>
                        <a:t>ISA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이용시간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09:00 ~ 17:00</a:t>
                      </a:r>
                      <a:r>
                        <a:rPr lang="ko-KR" altLang="en-US" sz="1400" dirty="0">
                          <a:latin typeface="고딕"/>
                        </a:rPr>
                        <a:t>시 사이에만 입금 및 해지가 가능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34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투자 성향 테스트 이력이 없을 경우 테스트를 진행하며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이력에 따른 상품 </a:t>
                      </a:r>
                      <a:r>
                        <a:rPr lang="ko-KR" altLang="en-US" sz="1400" dirty="0" err="1">
                          <a:latin typeface="고딕"/>
                        </a:rPr>
                        <a:t>포토폴리오를</a:t>
                      </a:r>
                      <a:r>
                        <a:rPr lang="ko-KR" altLang="en-US" sz="1400" dirty="0">
                          <a:latin typeface="고딕"/>
                        </a:rPr>
                        <a:t> 사용자에게 전달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가입유형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모델 </a:t>
                      </a:r>
                      <a:r>
                        <a:rPr lang="ko-KR" altLang="en-US" sz="1400" dirty="0" err="1">
                          <a:latin typeface="고딕"/>
                        </a:rPr>
                        <a:t>포토폴리오</a:t>
                      </a:r>
                      <a:r>
                        <a:rPr lang="en-US" altLang="ko-KR" sz="1400" dirty="0">
                          <a:latin typeface="고딕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계좌비밀번호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비밀번호 확인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해지입금계좌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계좌비밀번호</a:t>
                      </a:r>
                      <a:r>
                        <a:rPr lang="en-US" altLang="ko-KR" sz="1400" dirty="0">
                          <a:latin typeface="고딕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투자 정보 수령여부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수령 매체</a:t>
                      </a:r>
                      <a:r>
                        <a:rPr lang="en-US" altLang="ko-KR" sz="1400" dirty="0">
                          <a:latin typeface="고딕"/>
                        </a:rPr>
                        <a:t>(</a:t>
                      </a:r>
                      <a:r>
                        <a:rPr lang="ko-KR" altLang="en-US" sz="1400" dirty="0">
                          <a:latin typeface="고딕"/>
                        </a:rPr>
                        <a:t>우편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이메일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문자</a:t>
                      </a:r>
                      <a:r>
                        <a:rPr lang="en-US" altLang="ko-KR" sz="1400" dirty="0">
                          <a:latin typeface="고딕"/>
                        </a:rPr>
                        <a:t>) </a:t>
                      </a:r>
                      <a:r>
                        <a:rPr lang="ko-KR" altLang="en-US" sz="1400" dirty="0">
                          <a:latin typeface="고딕"/>
                        </a:rPr>
                        <a:t>선택 후 약관 입력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latin typeface="고딕"/>
                        </a:rPr>
                        <a:t>Otp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및 이메일 인증 후 상품 가입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추후 관리자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심사를 통해 승인 여부 판단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변경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투자 성향 테스트 이력 기준으로 모델 </a:t>
                      </a:r>
                      <a:r>
                        <a:rPr lang="ko-KR" altLang="en-US" sz="1400" dirty="0" err="1">
                          <a:latin typeface="고딕"/>
                        </a:rPr>
                        <a:t>포토폴리오를</a:t>
                      </a:r>
                      <a:r>
                        <a:rPr lang="ko-KR" altLang="en-US" sz="1400" dirty="0">
                          <a:latin typeface="고딕"/>
                        </a:rPr>
                        <a:t> 선택하여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변경할 수 있으며 익일부터 해당 모델 </a:t>
                      </a:r>
                      <a:r>
                        <a:rPr lang="ko-KR" altLang="en-US" sz="1400" dirty="0" err="1">
                          <a:latin typeface="고딕"/>
                        </a:rPr>
                        <a:t>포토폴리오로</a:t>
                      </a:r>
                      <a:r>
                        <a:rPr lang="ko-KR" altLang="en-US" sz="1400" dirty="0">
                          <a:latin typeface="고딕"/>
                        </a:rPr>
                        <a:t> 운영됨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변경은 </a:t>
                      </a:r>
                      <a:r>
                        <a:rPr lang="en-US" altLang="ko-KR" sz="1400" dirty="0">
                          <a:latin typeface="고딕"/>
                        </a:rPr>
                        <a:t>00:10 ~ 24:00 </a:t>
                      </a:r>
                      <a:r>
                        <a:rPr lang="ko-KR" altLang="en-US" sz="1400" dirty="0">
                          <a:latin typeface="고딕"/>
                        </a:rPr>
                        <a:t>사이 가능함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해지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입력사항은 계좌 </a:t>
                      </a:r>
                      <a:r>
                        <a:rPr lang="ko-KR" altLang="en-US" sz="1400" dirty="0" err="1">
                          <a:latin typeface="고딕"/>
                        </a:rPr>
                        <a:t>해지랑</a:t>
                      </a:r>
                      <a:r>
                        <a:rPr lang="ko-KR" altLang="en-US" sz="1400" dirty="0">
                          <a:latin typeface="고딕"/>
                        </a:rPr>
                        <a:t> 동일하며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이틀 뒤에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수수료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세금을 제외한 </a:t>
                      </a:r>
                      <a:r>
                        <a:rPr lang="ko-KR" altLang="en-US" sz="1400" dirty="0" err="1">
                          <a:latin typeface="고딕"/>
                        </a:rPr>
                        <a:t>해지금</a:t>
                      </a:r>
                      <a:r>
                        <a:rPr lang="ko-KR" altLang="en-US" sz="1400" dirty="0">
                          <a:latin typeface="고딕"/>
                        </a:rPr>
                        <a:t> 지급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846430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4275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ㄴㅇㄹㄴㅇ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 descr="C:\Users\JOHN\Desktop\bankimg\ppt\1-1.선정배경 및 동기.jpg"/>
          <p:cNvPicPr>
            <a:picLocks noChangeAspect="1" noChangeArrowheads="1"/>
          </p:cNvPicPr>
          <p:nvPr/>
        </p:nvPicPr>
        <p:blipFill>
          <a:blip r:embed="rId2" cstate="print"/>
          <a:srcRect l="6420" t="7621" r="5836" b="8550"/>
          <a:stretch>
            <a:fillRect/>
          </a:stretch>
        </p:blipFill>
        <p:spPr bwMode="auto">
          <a:xfrm>
            <a:off x="-96688" y="320166"/>
            <a:ext cx="12529392" cy="6133171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209800" y="1433552"/>
            <a:ext cx="230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배경 및 선정 동기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" t="1858" r="1209" b="2133"/>
          <a:stretch/>
        </p:blipFill>
        <p:spPr>
          <a:xfrm>
            <a:off x="2999656" y="2204864"/>
            <a:ext cx="5832648" cy="32403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63552" y="5654867"/>
            <a:ext cx="74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	  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ATM,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은행 지점 감소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r>
              <a:rPr lang="en-US" altLang="ko-KR" dirty="0">
                <a:hlinkClick r:id="rId4"/>
              </a:rPr>
              <a:t>http://www.hani.co.kr/arti/economy/economy_general/909145.html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37689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533181"/>
              </p:ext>
            </p:extLst>
          </p:nvPr>
        </p:nvGraphicFramePr>
        <p:xfrm>
          <a:off x="338739" y="1697500"/>
          <a:ext cx="11511143" cy="33582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고딕"/>
                        </a:rPr>
                        <a:t>보안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세션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 이후 </a:t>
                      </a:r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분간 이용하지 않을 경우 자동 로그아웃 되며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분이 남았을 경우 알림 창을 </a:t>
                      </a:r>
                      <a:r>
                        <a:rPr lang="ko-KR" altLang="en-US" sz="1400" dirty="0" err="1"/>
                        <a:t>표시해야함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34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IP</a:t>
                      </a:r>
                      <a:r>
                        <a:rPr lang="ko-KR" altLang="en-US" sz="1400" dirty="0">
                          <a:latin typeface="고딕"/>
                        </a:rPr>
                        <a:t>변경 확인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로그인한 </a:t>
                      </a:r>
                      <a:r>
                        <a:rPr lang="en-US" altLang="ko-KR" sz="1400" dirty="0">
                          <a:latin typeface="고딕"/>
                        </a:rPr>
                        <a:t>IP</a:t>
                      </a:r>
                      <a:r>
                        <a:rPr lang="ko-KR" altLang="en-US" sz="1400" dirty="0">
                          <a:latin typeface="고딕"/>
                        </a:rPr>
                        <a:t>와 현재 접속된 사용자 </a:t>
                      </a:r>
                      <a:r>
                        <a:rPr lang="en-US" altLang="ko-KR" sz="1400" dirty="0">
                          <a:latin typeface="고딕"/>
                        </a:rPr>
                        <a:t>IP</a:t>
                      </a:r>
                      <a:r>
                        <a:rPr lang="ko-KR" altLang="en-US" sz="1400" dirty="0">
                          <a:latin typeface="고딕"/>
                        </a:rPr>
                        <a:t>가 다를 경우 로그아웃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휴면계좌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r>
                        <a:rPr lang="ko-KR" altLang="en-US" sz="1400" dirty="0">
                          <a:latin typeface="고딕"/>
                        </a:rPr>
                        <a:t>년간 이체 이력이 존재하지 않을 경우 계좌보호를 위해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휴면계좌로 전환되며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본인인증 휴면해제가 가능함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장치 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간편비밀번호 수정이 가능하며 </a:t>
                      </a:r>
                      <a:r>
                        <a:rPr lang="en-US" altLang="ko-KR" sz="1400" dirty="0">
                          <a:latin typeface="고딕"/>
                        </a:rPr>
                        <a:t>OTP </a:t>
                      </a:r>
                      <a:r>
                        <a:rPr lang="ko-KR" altLang="en-US" sz="1400" dirty="0">
                          <a:latin typeface="고딕"/>
                        </a:rPr>
                        <a:t>등록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삭제가 가능함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OTP </a:t>
                      </a:r>
                      <a:r>
                        <a:rPr lang="ko-KR" altLang="en-US" sz="1400" dirty="0">
                          <a:latin typeface="고딕"/>
                        </a:rPr>
                        <a:t>등록 시 핸드폰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이메일 인증 후 시리얼 번호를  발급받아</a:t>
                      </a:r>
                      <a:endParaRPr lang="en-US" altLang="ko-KR" sz="140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>
                          <a:latin typeface="고딕"/>
                        </a:rPr>
                        <a:t>장치 </a:t>
                      </a:r>
                      <a:r>
                        <a:rPr lang="ko-KR" altLang="en-US" sz="1400" dirty="0">
                          <a:latin typeface="고딕"/>
                        </a:rPr>
                        <a:t>등록이 가능함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장치 제한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간편 비밀번호 </a:t>
                      </a:r>
                      <a:r>
                        <a:rPr lang="en-US" altLang="ko-KR" sz="1400" dirty="0">
                          <a:latin typeface="고딕"/>
                        </a:rPr>
                        <a:t>5</a:t>
                      </a:r>
                      <a:r>
                        <a:rPr lang="ko-KR" altLang="en-US" sz="1400" dirty="0">
                          <a:latin typeface="고딕"/>
                        </a:rPr>
                        <a:t>회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또는 </a:t>
                      </a:r>
                      <a:r>
                        <a:rPr lang="en-US" altLang="ko-KR" sz="1400" dirty="0">
                          <a:latin typeface="고딕"/>
                        </a:rPr>
                        <a:t>OTP 5</a:t>
                      </a:r>
                      <a:r>
                        <a:rPr lang="ko-KR" altLang="en-US" sz="1400" dirty="0">
                          <a:latin typeface="고딕"/>
                        </a:rPr>
                        <a:t>회 이상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오류가 발생한 경우 해당 장치는 폐기되어 사용이 제한되며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재발급 후 사용 가능함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1941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892784"/>
              </p:ext>
            </p:extLst>
          </p:nvPr>
        </p:nvGraphicFramePr>
        <p:xfrm>
          <a:off x="338739" y="1697500"/>
          <a:ext cx="11511143" cy="266025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고딕"/>
                        </a:rPr>
                        <a:t>보안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중요 이력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계좌 해지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 비밀번호 변경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회원정보 수정이 발생할 경우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해당 이력을 남겨서 사용자가 확인할 수 있도록 해야함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로그인 이력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사용자는 </a:t>
                      </a: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r>
                        <a:rPr lang="ko-KR" altLang="en-US" sz="1400" dirty="0">
                          <a:latin typeface="고딕"/>
                        </a:rPr>
                        <a:t>년내 로그인 이력을 확인할 수 있어야함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OTP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로그인 후 </a:t>
                      </a:r>
                      <a:r>
                        <a:rPr lang="en-US" altLang="ko-KR" sz="1400" dirty="0">
                          <a:latin typeface="고딕"/>
                        </a:rPr>
                        <a:t>OTP </a:t>
                      </a:r>
                      <a:r>
                        <a:rPr lang="ko-KR" altLang="en-US" sz="1400" dirty="0">
                          <a:latin typeface="고딕"/>
                        </a:rPr>
                        <a:t>사용시 이메일 인증 하여 </a:t>
                      </a:r>
                      <a:r>
                        <a:rPr lang="en-US" altLang="ko-KR" sz="1400" dirty="0">
                          <a:latin typeface="고딕"/>
                        </a:rPr>
                        <a:t>OTP</a:t>
                      </a:r>
                      <a:r>
                        <a:rPr lang="ko-KR" altLang="en-US" sz="1400" dirty="0">
                          <a:latin typeface="고딕"/>
                        </a:rPr>
                        <a:t>로그인 한 후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발급된 </a:t>
                      </a:r>
                      <a:r>
                        <a:rPr lang="en-US" altLang="ko-KR" sz="1400" dirty="0">
                          <a:latin typeface="고딕"/>
                        </a:rPr>
                        <a:t>30</a:t>
                      </a:r>
                      <a:r>
                        <a:rPr lang="ko-KR" altLang="en-US" sz="1400" dirty="0">
                          <a:latin typeface="고딕"/>
                        </a:rPr>
                        <a:t>초간 유지 되는 </a:t>
                      </a:r>
                      <a:r>
                        <a:rPr lang="en-US" altLang="ko-KR" sz="1400" dirty="0">
                          <a:latin typeface="고딕"/>
                        </a:rPr>
                        <a:t>OTP</a:t>
                      </a:r>
                      <a:r>
                        <a:rPr lang="ko-KR" altLang="en-US" sz="1400" dirty="0">
                          <a:latin typeface="고딕"/>
                        </a:rPr>
                        <a:t>키를 사용함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325893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08816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513124"/>
              </p:ext>
            </p:extLst>
          </p:nvPr>
        </p:nvGraphicFramePr>
        <p:xfrm>
          <a:off x="338738" y="1697500"/>
          <a:ext cx="11511145" cy="34350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고객센터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공지사항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고딕"/>
                        </a:rPr>
                        <a:t>로그인 여부 상관없이</a:t>
                      </a:r>
                      <a:r>
                        <a:rPr lang="ko-KR" altLang="en-US" sz="1400" dirty="0"/>
                        <a:t> 공지사항을 확인할 수 있어야함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Q&amp;A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로그인 후 </a:t>
                      </a:r>
                      <a:r>
                        <a:rPr lang="en-US" altLang="ko-KR" sz="1400" dirty="0">
                          <a:latin typeface="고딕"/>
                        </a:rPr>
                        <a:t>Q&amp;A </a:t>
                      </a:r>
                      <a:r>
                        <a:rPr lang="ko-KR" altLang="en-US" sz="1400" dirty="0">
                          <a:latin typeface="고딕"/>
                        </a:rPr>
                        <a:t>등록할 수 있어야함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FAQ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로그인 여부 상관없이 </a:t>
                      </a:r>
                      <a:r>
                        <a:rPr lang="en-US" altLang="ko-KR" sz="1400" dirty="0">
                          <a:latin typeface="고딕"/>
                        </a:rPr>
                        <a:t>FAQ</a:t>
                      </a:r>
                      <a:r>
                        <a:rPr lang="ko-KR" altLang="en-US" sz="1400" dirty="0">
                          <a:latin typeface="고딕"/>
                        </a:rPr>
                        <a:t>를 확인할 수 있어야함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59708965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세금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이자 세금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비과세를 제외한 모든 상품은 이자 소득에 대해 </a:t>
                      </a:r>
                      <a:r>
                        <a:rPr lang="en-US" altLang="ko-KR" sz="1400" dirty="0">
                          <a:latin typeface="고딕"/>
                        </a:rPr>
                        <a:t>14%</a:t>
                      </a:r>
                      <a:r>
                        <a:rPr lang="ko-KR" altLang="en-US" sz="1400" dirty="0">
                          <a:latin typeface="고딕"/>
                        </a:rPr>
                        <a:t> 이자소득세와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소득세의 </a:t>
                      </a:r>
                      <a:r>
                        <a:rPr lang="en-US" altLang="ko-KR" sz="1400" dirty="0">
                          <a:latin typeface="고딕"/>
                        </a:rPr>
                        <a:t>10%</a:t>
                      </a:r>
                      <a:r>
                        <a:rPr lang="ko-KR" altLang="en-US" sz="1400" dirty="0">
                          <a:latin typeface="고딕"/>
                        </a:rPr>
                        <a:t>인 </a:t>
                      </a:r>
                      <a:r>
                        <a:rPr lang="en-US" altLang="ko-KR" sz="1400" dirty="0">
                          <a:latin typeface="고딕"/>
                        </a:rPr>
                        <a:t>1.4%</a:t>
                      </a:r>
                      <a:r>
                        <a:rPr lang="ko-KR" altLang="en-US" sz="1400" dirty="0">
                          <a:latin typeface="고딕"/>
                        </a:rPr>
                        <a:t>를 합쳐 총 </a:t>
                      </a:r>
                      <a:r>
                        <a:rPr lang="en-US" altLang="ko-KR" sz="1400" dirty="0">
                          <a:latin typeface="고딕"/>
                        </a:rPr>
                        <a:t>15.4%</a:t>
                      </a:r>
                      <a:r>
                        <a:rPr lang="ko-KR" altLang="en-US" sz="1400" dirty="0">
                          <a:latin typeface="고딕"/>
                        </a:rPr>
                        <a:t>를 공제 후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이자를 지급하며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비과세 상품의 경우 </a:t>
                      </a:r>
                      <a:r>
                        <a:rPr lang="en-US" altLang="ko-KR" sz="1400" dirty="0">
                          <a:latin typeface="고딕"/>
                        </a:rPr>
                        <a:t>1.4</a:t>
                      </a:r>
                      <a:r>
                        <a:rPr lang="ko-KR" altLang="en-US" sz="1400" dirty="0">
                          <a:latin typeface="고딕"/>
                        </a:rPr>
                        <a:t>프로만 공제 후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고객에게 이자를 지급한다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115929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3426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 descr="C:\Users\JOHN\Desktop\bankimg\ppt\2-1개발정보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404664"/>
            <a:ext cx="12192000" cy="6057900"/>
          </a:xfrm>
          <a:prstGeom prst="rect">
            <a:avLst/>
          </a:prstGeom>
          <a:noFill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84B318-E2F4-4B2A-8FE1-2FCA6B0723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2267324"/>
            <a:ext cx="1396094" cy="9740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B63E88-CCB4-468E-B8B0-C5B1C95E28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730" y="2289157"/>
            <a:ext cx="631178" cy="9237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76114E-ED04-407B-B5A8-49C957832B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669" y="2327251"/>
            <a:ext cx="1333578" cy="8729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9BE59C2-C20E-4133-BF92-2D5ED19A6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441" y="2285860"/>
            <a:ext cx="1160365" cy="9522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816C3F-81EA-4412-80A8-2999CD2C969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083" y="4351028"/>
            <a:ext cx="1154573" cy="7126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6D77220-4B76-4941-B9B3-9B46DE80F6A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9" y="4393365"/>
            <a:ext cx="992909" cy="67031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 descr="C:\Users\JOHN\Desktop\bankimg\ppt\2-1개발정보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404664"/>
            <a:ext cx="12192000" cy="6057900"/>
          </a:xfrm>
          <a:prstGeom prst="rect">
            <a:avLst/>
          </a:prstGeom>
          <a:noFill/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D0C3A42-5F38-4518-8BD0-E6EDB6573A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524" y="1966274"/>
            <a:ext cx="1581301" cy="109616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1E33EA9-A557-48F9-BC97-804E8C43AE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624" y="2057108"/>
            <a:ext cx="1182470" cy="104536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52B76B8-5BA5-4CE2-B43A-F90E118449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719" y="2130426"/>
            <a:ext cx="1560568" cy="80354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4DF1693-2876-405C-9DF8-248B391E774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634" y="2118046"/>
            <a:ext cx="1386491" cy="79261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434275A-8E1F-4C86-81A7-885BEE7D28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999" y="4624918"/>
            <a:ext cx="2729155" cy="56502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8DDC4D2-50CE-4F82-98CD-E6895B92261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130" y="4644215"/>
            <a:ext cx="2138314" cy="50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3117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194" name="Picture 2" descr="C:\Users\JOHN\Desktop\bankimg\ppt\2-2열할분담.jpg"/>
          <p:cNvPicPr>
            <a:picLocks noChangeAspect="1" noChangeArrowheads="1"/>
          </p:cNvPicPr>
          <p:nvPr/>
        </p:nvPicPr>
        <p:blipFill>
          <a:blip r:embed="rId2" cstate="print"/>
          <a:srcRect l="6420" t="9145" r="6906" b="10074"/>
          <a:stretch>
            <a:fillRect/>
          </a:stretch>
        </p:blipFill>
        <p:spPr bwMode="auto">
          <a:xfrm>
            <a:off x="-96688" y="404664"/>
            <a:ext cx="12385376" cy="5983111"/>
          </a:xfrm>
          <a:prstGeom prst="rect">
            <a:avLst/>
          </a:prstGeom>
          <a:noFill/>
        </p:spPr>
      </p:pic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7B7B724B-96A4-41F4-AA4E-D1CD27746A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590533"/>
              </p:ext>
            </p:extLst>
          </p:nvPr>
        </p:nvGraphicFramePr>
        <p:xfrm>
          <a:off x="914400" y="1556792"/>
          <a:ext cx="10726215" cy="3448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5243">
                  <a:extLst>
                    <a:ext uri="{9D8B030D-6E8A-4147-A177-3AD203B41FA5}">
                      <a16:colId xmlns:a16="http://schemas.microsoft.com/office/drawing/2014/main" val="1358334127"/>
                    </a:ext>
                  </a:extLst>
                </a:gridCol>
                <a:gridCol w="2145243">
                  <a:extLst>
                    <a:ext uri="{9D8B030D-6E8A-4147-A177-3AD203B41FA5}">
                      <a16:colId xmlns:a16="http://schemas.microsoft.com/office/drawing/2014/main" val="204646425"/>
                    </a:ext>
                  </a:extLst>
                </a:gridCol>
                <a:gridCol w="2145243">
                  <a:extLst>
                    <a:ext uri="{9D8B030D-6E8A-4147-A177-3AD203B41FA5}">
                      <a16:colId xmlns:a16="http://schemas.microsoft.com/office/drawing/2014/main" val="337540568"/>
                    </a:ext>
                  </a:extLst>
                </a:gridCol>
                <a:gridCol w="2145243">
                  <a:extLst>
                    <a:ext uri="{9D8B030D-6E8A-4147-A177-3AD203B41FA5}">
                      <a16:colId xmlns:a16="http://schemas.microsoft.com/office/drawing/2014/main" val="1643718957"/>
                    </a:ext>
                  </a:extLst>
                </a:gridCol>
                <a:gridCol w="2145243">
                  <a:extLst>
                    <a:ext uri="{9D8B030D-6E8A-4147-A177-3AD203B41FA5}">
                      <a16:colId xmlns:a16="http://schemas.microsoft.com/office/drawing/2014/main" val="2480969651"/>
                    </a:ext>
                  </a:extLst>
                </a:gridCol>
              </a:tblGrid>
              <a:tr h="55806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36354"/>
                  </a:ext>
                </a:extLst>
              </a:tr>
              <a:tr h="5580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박이찬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대출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신용등급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펀드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서버 포함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보안관리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Ip</a:t>
                      </a:r>
                      <a:r>
                        <a:rPr lang="ko-KR" altLang="en-US" dirty="0"/>
                        <a:t>로그아웃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352387"/>
                  </a:ext>
                </a:extLst>
              </a:tr>
              <a:tr h="5580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노현천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적금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서버 포함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공과금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회원가입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579856"/>
                  </a:ext>
                </a:extLst>
              </a:tr>
              <a:tr h="5580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나귀태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예금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서버 포함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고객센터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대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문의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서버 포함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73400"/>
                  </a:ext>
                </a:extLst>
              </a:tr>
              <a:tr h="494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조은환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ISA(</a:t>
                      </a:r>
                      <a:r>
                        <a:rPr lang="ko-KR" altLang="en-US" dirty="0"/>
                        <a:t>서버 포함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멤버쉽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사용자관리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898262"/>
                  </a:ext>
                </a:extLst>
              </a:tr>
              <a:tr h="5580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황동규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관리자페이지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DB </a:t>
                      </a:r>
                      <a:r>
                        <a:rPr lang="ko-KR" altLang="en-US" dirty="0"/>
                        <a:t>조회 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OTP(</a:t>
                      </a:r>
                      <a:r>
                        <a:rPr lang="ko-KR" altLang="en-US" dirty="0"/>
                        <a:t>서버포함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9519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8" name="Picture 2" descr="C:\Users\JOHN\Desktop\bankimg\ppt\2-3시간계획서.jpg"/>
          <p:cNvPicPr>
            <a:picLocks noChangeAspect="1" noChangeArrowheads="1"/>
          </p:cNvPicPr>
          <p:nvPr/>
        </p:nvPicPr>
        <p:blipFill>
          <a:blip r:embed="rId2" cstate="print"/>
          <a:srcRect l="7490" t="9145" r="6906" b="10074"/>
          <a:stretch>
            <a:fillRect/>
          </a:stretch>
        </p:blipFill>
        <p:spPr bwMode="auto">
          <a:xfrm>
            <a:off x="0" y="404664"/>
            <a:ext cx="12288688" cy="6057900"/>
          </a:xfrm>
          <a:prstGeom prst="rect">
            <a:avLst/>
          </a:prstGeom>
          <a:noFill/>
        </p:spPr>
      </p:pic>
      <p:pic>
        <p:nvPicPr>
          <p:cNvPr id="2050" name="Picture 2" descr="C:\Users\Administrator.Sc-201906031910\Desktop\mainppt\bankimg\tabl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1" t="16747" r="7143" b="16722"/>
          <a:stretch/>
        </p:blipFill>
        <p:spPr bwMode="auto">
          <a:xfrm>
            <a:off x="2135561" y="1658009"/>
            <a:ext cx="8066315" cy="422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67" name="직사각형 66"/>
          <p:cNvSpPr/>
          <p:nvPr/>
        </p:nvSpPr>
        <p:spPr>
          <a:xfrm>
            <a:off x="2063750" y="3052204"/>
            <a:ext cx="1368152" cy="5800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비회원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5231904" y="2276872"/>
            <a:ext cx="1580903" cy="5007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메뉴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5231904" y="4329040"/>
            <a:ext cx="1580903" cy="5007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7680176" y="2276872"/>
            <a:ext cx="1580903" cy="5007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항목소개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7680176" y="4329040"/>
            <a:ext cx="1656184" cy="5007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개인정보입력</a:t>
            </a:r>
          </a:p>
        </p:txBody>
      </p:sp>
      <p:cxnSp>
        <p:nvCxnSpPr>
          <p:cNvPr id="17" name="직선 화살표 연결선 16"/>
          <p:cNvCxnSpPr>
            <a:stCxn id="68" idx="3"/>
            <a:endCxn id="71" idx="1"/>
          </p:cNvCxnSpPr>
          <p:nvPr/>
        </p:nvCxnSpPr>
        <p:spPr>
          <a:xfrm>
            <a:off x="6812807" y="2527264"/>
            <a:ext cx="867369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70" idx="3"/>
            <a:endCxn id="72" idx="1"/>
          </p:cNvCxnSpPr>
          <p:nvPr/>
        </p:nvCxnSpPr>
        <p:spPr>
          <a:xfrm>
            <a:off x="6812807" y="4579432"/>
            <a:ext cx="867369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꺾인 연결선 4"/>
          <p:cNvCxnSpPr>
            <a:stCxn id="67" idx="3"/>
            <a:endCxn id="70" idx="1"/>
          </p:cNvCxnSpPr>
          <p:nvPr/>
        </p:nvCxnSpPr>
        <p:spPr>
          <a:xfrm>
            <a:off x="3431902" y="3342216"/>
            <a:ext cx="1800002" cy="1237216"/>
          </a:xfrm>
          <a:prstGeom prst="bentConnector3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67" idx="3"/>
            <a:endCxn id="68" idx="1"/>
          </p:cNvCxnSpPr>
          <p:nvPr/>
        </p:nvCxnSpPr>
        <p:spPr>
          <a:xfrm flipV="1">
            <a:off x="3431902" y="2527264"/>
            <a:ext cx="1800002" cy="81495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334364" y="1425988"/>
            <a:ext cx="1729386" cy="490844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비회원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B48185-ED19-40D1-95A9-A306054745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688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69" name="직사각형 68"/>
          <p:cNvSpPr/>
          <p:nvPr/>
        </p:nvSpPr>
        <p:spPr>
          <a:xfrm>
            <a:off x="2063750" y="3068713"/>
            <a:ext cx="1318858" cy="5704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5484072" y="1861292"/>
            <a:ext cx="1468498" cy="6316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아이디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찾기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5491598" y="3031763"/>
            <a:ext cx="1468498" cy="6316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비밀번호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찾기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5486274" y="4453540"/>
            <a:ext cx="1473822" cy="6316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로그인</a:t>
            </a:r>
          </a:p>
        </p:txBody>
      </p:sp>
      <p:cxnSp>
        <p:nvCxnSpPr>
          <p:cNvPr id="14" name="꺾인 연결선 13"/>
          <p:cNvCxnSpPr>
            <a:stCxn id="69" idx="3"/>
            <a:endCxn id="70" idx="1"/>
          </p:cNvCxnSpPr>
          <p:nvPr/>
        </p:nvCxnSpPr>
        <p:spPr>
          <a:xfrm flipV="1">
            <a:off x="3382608" y="2177114"/>
            <a:ext cx="2101464" cy="117680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69" idx="3"/>
            <a:endCxn id="72" idx="1"/>
          </p:cNvCxnSpPr>
          <p:nvPr/>
        </p:nvCxnSpPr>
        <p:spPr>
          <a:xfrm flipV="1">
            <a:off x="3382608" y="3347585"/>
            <a:ext cx="2108990" cy="6333"/>
          </a:xfrm>
          <a:prstGeom prst="bentConnector3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69" idx="3"/>
            <a:endCxn id="73" idx="1"/>
          </p:cNvCxnSpPr>
          <p:nvPr/>
        </p:nvCxnSpPr>
        <p:spPr>
          <a:xfrm>
            <a:off x="3382608" y="3353918"/>
            <a:ext cx="2103666" cy="141544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334364" y="1425988"/>
            <a:ext cx="1729386" cy="490844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회원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A047DD2-6508-4883-B673-73B281AF52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282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cxnSp>
        <p:nvCxnSpPr>
          <p:cNvPr id="88" name="꺾인 연결선 87"/>
          <p:cNvCxnSpPr>
            <a:stCxn id="84" idx="3"/>
            <a:endCxn id="32" idx="1"/>
          </p:cNvCxnSpPr>
          <p:nvPr/>
        </p:nvCxnSpPr>
        <p:spPr>
          <a:xfrm flipV="1">
            <a:off x="6312024" y="2538540"/>
            <a:ext cx="1052007" cy="24928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2062758" y="3086670"/>
            <a:ext cx="1512962" cy="6418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조회</a:t>
            </a:r>
            <a:r>
              <a:rPr lang="ko-KR" altLang="en-US" b="1" dirty="0" err="1">
                <a:solidFill>
                  <a:schemeClr val="tx1"/>
                </a:solidFill>
              </a:rPr>
              <a:t>ㆍ</a:t>
            </a:r>
            <a:r>
              <a:rPr lang="ko-KR" altLang="en-US" dirty="0" err="1">
                <a:solidFill>
                  <a:schemeClr val="tx1"/>
                </a:solidFill>
              </a:rPr>
              <a:t>이체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5015880" y="3847256"/>
            <a:ext cx="1296144" cy="5898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이체</a:t>
            </a:r>
          </a:p>
        </p:txBody>
      </p:sp>
      <p:sp>
        <p:nvSpPr>
          <p:cNvPr id="84" name="직사각형 83"/>
          <p:cNvSpPr/>
          <p:nvPr/>
        </p:nvSpPr>
        <p:spPr>
          <a:xfrm>
            <a:off x="5015880" y="2492897"/>
            <a:ext cx="1296144" cy="5898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>
                <a:solidFill>
                  <a:schemeClr val="tx1"/>
                </a:solidFill>
              </a:rPr>
              <a:t>조회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9" name="꺾인 연결선 88"/>
          <p:cNvCxnSpPr>
            <a:stCxn id="82" idx="3"/>
            <a:endCxn id="84" idx="1"/>
          </p:cNvCxnSpPr>
          <p:nvPr/>
        </p:nvCxnSpPr>
        <p:spPr>
          <a:xfrm flipV="1">
            <a:off x="3575720" y="2787825"/>
            <a:ext cx="1440160" cy="619752"/>
          </a:xfrm>
          <a:prstGeom prst="bentConnector3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stCxn id="82" idx="3"/>
            <a:endCxn id="83" idx="1"/>
          </p:cNvCxnSpPr>
          <p:nvPr/>
        </p:nvCxnSpPr>
        <p:spPr>
          <a:xfrm>
            <a:off x="3575720" y="3407577"/>
            <a:ext cx="1440160" cy="73460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꺾인 연결선 100"/>
          <p:cNvCxnSpPr>
            <a:stCxn id="84" idx="3"/>
            <a:endCxn id="34" idx="1"/>
          </p:cNvCxnSpPr>
          <p:nvPr/>
        </p:nvCxnSpPr>
        <p:spPr>
          <a:xfrm>
            <a:off x="6312024" y="2787825"/>
            <a:ext cx="1048063" cy="65046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334364" y="1425988"/>
            <a:ext cx="1729386" cy="490844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조회 </a:t>
            </a:r>
            <a:r>
              <a:rPr lang="ko-KR" altLang="en-US" sz="2000" b="1" dirty="0" err="1"/>
              <a:t>ㆍ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이체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7364031" y="2248344"/>
            <a:ext cx="1372096" cy="5803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예적금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360087" y="3148093"/>
            <a:ext cx="1372096" cy="5803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대출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774CC66-6699-492E-BE40-A2DFC3864B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659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ㄴㅇㄹㄴㅇ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 descr="C:\Users\JOHN\Desktop\bankimg\ppt\1-1.선정배경 및 동기.jpg"/>
          <p:cNvPicPr>
            <a:picLocks noChangeAspect="1" noChangeArrowheads="1"/>
          </p:cNvPicPr>
          <p:nvPr/>
        </p:nvPicPr>
        <p:blipFill>
          <a:blip r:embed="rId2" cstate="print"/>
          <a:srcRect l="6420" t="7621" r="5836" b="8550"/>
          <a:stretch>
            <a:fillRect/>
          </a:stretch>
        </p:blipFill>
        <p:spPr bwMode="auto">
          <a:xfrm>
            <a:off x="-96688" y="320166"/>
            <a:ext cx="12457384" cy="6133171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209800" y="1406330"/>
            <a:ext cx="230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배경 및 선정 동기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2209800" y="2333544"/>
            <a:ext cx="633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기존 은행의 시간과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공간의 제약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.(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대기 시간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거리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등등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09800" y="3158337"/>
            <a:ext cx="6832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인터넷에서 간단히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분만에 계좌 개설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업무 할 수 있는 환경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30760" y="3990915"/>
            <a:ext cx="633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3.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다양한 인터넷 금융상품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펀드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대출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,ISA)</a:t>
            </a:r>
          </a:p>
        </p:txBody>
      </p:sp>
    </p:spTree>
    <p:extLst>
      <p:ext uri="{BB962C8B-B14F-4D97-AF65-F5344CB8AC3E}">
        <p14:creationId xmlns:p14="http://schemas.microsoft.com/office/powerpoint/2010/main" val="18197100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72" name="직사각형 71"/>
          <p:cNvSpPr/>
          <p:nvPr/>
        </p:nvSpPr>
        <p:spPr>
          <a:xfrm>
            <a:off x="7527032" y="2765918"/>
            <a:ext cx="1226368" cy="5178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이체하기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7485584" y="3892543"/>
            <a:ext cx="1226368" cy="4904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자동이체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7536160" y="4803912"/>
            <a:ext cx="1152516" cy="4471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이체결과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9624392" y="3023730"/>
            <a:ext cx="72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신청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9624392" y="3494172"/>
            <a:ext cx="72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변경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9635756" y="3951220"/>
            <a:ext cx="72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9284023" y="4551707"/>
            <a:ext cx="1226368" cy="5178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이체결과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9283628" y="5508480"/>
            <a:ext cx="1226368" cy="5178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예약이체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조회</a:t>
            </a:r>
          </a:p>
        </p:txBody>
      </p:sp>
      <p:cxnSp>
        <p:nvCxnSpPr>
          <p:cNvPr id="81" name="꺾인 연결선 80"/>
          <p:cNvCxnSpPr>
            <a:stCxn id="48" idx="3"/>
            <a:endCxn id="75" idx="1"/>
          </p:cNvCxnSpPr>
          <p:nvPr/>
        </p:nvCxnSpPr>
        <p:spPr>
          <a:xfrm>
            <a:off x="6312024" y="4142184"/>
            <a:ext cx="1224136" cy="88532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48" idx="3"/>
            <a:endCxn id="72" idx="1"/>
          </p:cNvCxnSpPr>
          <p:nvPr/>
        </p:nvCxnSpPr>
        <p:spPr>
          <a:xfrm flipV="1">
            <a:off x="6312024" y="3024843"/>
            <a:ext cx="1215008" cy="111734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꺾인 연결선 90"/>
          <p:cNvCxnSpPr>
            <a:stCxn id="73" idx="3"/>
            <a:endCxn id="76" idx="1"/>
          </p:cNvCxnSpPr>
          <p:nvPr/>
        </p:nvCxnSpPr>
        <p:spPr>
          <a:xfrm flipV="1">
            <a:off x="8711952" y="3203730"/>
            <a:ext cx="912440" cy="93406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 93"/>
          <p:cNvCxnSpPr>
            <a:stCxn id="73" idx="3"/>
            <a:endCxn id="77" idx="1"/>
          </p:cNvCxnSpPr>
          <p:nvPr/>
        </p:nvCxnSpPr>
        <p:spPr>
          <a:xfrm flipV="1">
            <a:off x="8711952" y="3674172"/>
            <a:ext cx="912440" cy="46361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꺾인 연결선 96"/>
          <p:cNvCxnSpPr>
            <a:stCxn id="73" idx="3"/>
            <a:endCxn id="78" idx="1"/>
          </p:cNvCxnSpPr>
          <p:nvPr/>
        </p:nvCxnSpPr>
        <p:spPr>
          <a:xfrm flipV="1">
            <a:off x="8711952" y="4131220"/>
            <a:ext cx="923804" cy="657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 101"/>
          <p:cNvCxnSpPr>
            <a:stCxn id="75" idx="3"/>
            <a:endCxn id="80" idx="1"/>
          </p:cNvCxnSpPr>
          <p:nvPr/>
        </p:nvCxnSpPr>
        <p:spPr>
          <a:xfrm>
            <a:off x="8688676" y="5027505"/>
            <a:ext cx="594952" cy="7399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 104"/>
          <p:cNvCxnSpPr>
            <a:stCxn id="75" idx="3"/>
            <a:endCxn id="79" idx="1"/>
          </p:cNvCxnSpPr>
          <p:nvPr/>
        </p:nvCxnSpPr>
        <p:spPr>
          <a:xfrm flipV="1">
            <a:off x="8688676" y="4810632"/>
            <a:ext cx="595347" cy="21687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꺾인 연결선 100"/>
          <p:cNvCxnSpPr>
            <a:stCxn id="48" idx="3"/>
            <a:endCxn id="73" idx="1"/>
          </p:cNvCxnSpPr>
          <p:nvPr/>
        </p:nvCxnSpPr>
        <p:spPr>
          <a:xfrm flipV="1">
            <a:off x="6312024" y="4137790"/>
            <a:ext cx="1173560" cy="439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334364" y="1425988"/>
            <a:ext cx="1729386" cy="490844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조회 </a:t>
            </a:r>
            <a:r>
              <a:rPr lang="ko-KR" altLang="en-US" sz="2000" b="1" dirty="0" err="1"/>
              <a:t>ㆍ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이체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062758" y="3086670"/>
            <a:ext cx="1512962" cy="6418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조회</a:t>
            </a:r>
            <a:r>
              <a:rPr lang="ko-KR" altLang="en-US" b="1" dirty="0" err="1">
                <a:solidFill>
                  <a:schemeClr val="tx1"/>
                </a:solidFill>
              </a:rPr>
              <a:t>ㆍ</a:t>
            </a:r>
            <a:r>
              <a:rPr lang="ko-KR" altLang="en-US" dirty="0" err="1">
                <a:solidFill>
                  <a:schemeClr val="tx1"/>
                </a:solidFill>
              </a:rPr>
              <a:t>이체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015880" y="3847256"/>
            <a:ext cx="1296144" cy="5898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이체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5015880" y="2492897"/>
            <a:ext cx="1296144" cy="5898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>
                <a:solidFill>
                  <a:schemeClr val="tx1"/>
                </a:solidFill>
              </a:rPr>
              <a:t>조회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0" name="꺾인 연결선 49"/>
          <p:cNvCxnSpPr>
            <a:stCxn id="47" idx="3"/>
            <a:endCxn id="49" idx="1"/>
          </p:cNvCxnSpPr>
          <p:nvPr/>
        </p:nvCxnSpPr>
        <p:spPr>
          <a:xfrm flipV="1">
            <a:off x="3575720" y="2787825"/>
            <a:ext cx="1440160" cy="619752"/>
          </a:xfrm>
          <a:prstGeom prst="bentConnector3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47" idx="3"/>
            <a:endCxn id="48" idx="1"/>
          </p:cNvCxnSpPr>
          <p:nvPr/>
        </p:nvCxnSpPr>
        <p:spPr>
          <a:xfrm>
            <a:off x="3575720" y="3407577"/>
            <a:ext cx="1440160" cy="73460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8D4A4896-2B2E-483A-B926-73766CE7F6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474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/>
        </p:nvSpPr>
        <p:spPr>
          <a:xfrm>
            <a:off x="2065848" y="2579541"/>
            <a:ext cx="1368152" cy="47336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예금 적금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34964" y="1436252"/>
            <a:ext cx="1728786" cy="47986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 err="1"/>
              <a:t>뱅킹</a:t>
            </a:r>
            <a:endParaRPr lang="ko-KR" altLang="en-US" sz="2000" b="1" dirty="0"/>
          </a:p>
        </p:txBody>
      </p:sp>
      <p:sp>
        <p:nvSpPr>
          <p:cNvPr id="54" name="직사각형 53"/>
          <p:cNvSpPr/>
          <p:nvPr/>
        </p:nvSpPr>
        <p:spPr>
          <a:xfrm>
            <a:off x="5217779" y="1861778"/>
            <a:ext cx="1226368" cy="5178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예금해지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6" name="꺾인 연결선 35"/>
          <p:cNvCxnSpPr>
            <a:stCxn id="11" idx="3"/>
            <a:endCxn id="54" idx="1"/>
          </p:cNvCxnSpPr>
          <p:nvPr/>
        </p:nvCxnSpPr>
        <p:spPr>
          <a:xfrm flipV="1">
            <a:off x="3434000" y="2120703"/>
            <a:ext cx="1783779" cy="695519"/>
          </a:xfrm>
          <a:prstGeom prst="bentConnector3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꺾인 연결선 68"/>
          <p:cNvCxnSpPr>
            <a:stCxn id="11" idx="3"/>
            <a:endCxn id="33" idx="1"/>
          </p:cNvCxnSpPr>
          <p:nvPr/>
        </p:nvCxnSpPr>
        <p:spPr>
          <a:xfrm>
            <a:off x="3434000" y="2816222"/>
            <a:ext cx="1780985" cy="760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214985" y="2564904"/>
            <a:ext cx="1226368" cy="5178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만기 해지계좌 조회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2065848" y="3495237"/>
            <a:ext cx="1368152" cy="50982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계좌 관리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6714570" y="3250502"/>
            <a:ext cx="2566789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출금 계좌 관리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6714570" y="3825064"/>
            <a:ext cx="2566789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이체 한도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6701820" y="4399675"/>
            <a:ext cx="2566789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계좌 별명 관리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6701820" y="4973244"/>
            <a:ext cx="2566789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장기 미사용 제한 해제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6701820" y="5546813"/>
            <a:ext cx="2566789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거래중지계좌 해제</a:t>
            </a:r>
          </a:p>
        </p:txBody>
      </p:sp>
      <p:cxnSp>
        <p:nvCxnSpPr>
          <p:cNvPr id="47" name="꺾인 연결선 46"/>
          <p:cNvCxnSpPr>
            <a:stCxn id="41" idx="3"/>
            <a:endCxn id="42" idx="1"/>
          </p:cNvCxnSpPr>
          <p:nvPr/>
        </p:nvCxnSpPr>
        <p:spPr>
          <a:xfrm flipV="1">
            <a:off x="3434000" y="3430502"/>
            <a:ext cx="3280570" cy="319649"/>
          </a:xfrm>
          <a:prstGeom prst="bentConnector3">
            <a:avLst>
              <a:gd name="adj1" fmla="val 42117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41" idx="3"/>
            <a:endCxn id="43" idx="1"/>
          </p:cNvCxnSpPr>
          <p:nvPr/>
        </p:nvCxnSpPr>
        <p:spPr>
          <a:xfrm>
            <a:off x="3434000" y="3750151"/>
            <a:ext cx="3280570" cy="254913"/>
          </a:xfrm>
          <a:prstGeom prst="bentConnector3">
            <a:avLst>
              <a:gd name="adj1" fmla="val 42117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41" idx="3"/>
            <a:endCxn id="44" idx="1"/>
          </p:cNvCxnSpPr>
          <p:nvPr/>
        </p:nvCxnSpPr>
        <p:spPr>
          <a:xfrm>
            <a:off x="3434000" y="3750151"/>
            <a:ext cx="3267820" cy="829524"/>
          </a:xfrm>
          <a:prstGeom prst="bentConnector3">
            <a:avLst>
              <a:gd name="adj1" fmla="val 42369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41" idx="3"/>
            <a:endCxn id="45" idx="1"/>
          </p:cNvCxnSpPr>
          <p:nvPr/>
        </p:nvCxnSpPr>
        <p:spPr>
          <a:xfrm>
            <a:off x="3434000" y="3750151"/>
            <a:ext cx="3267820" cy="1403093"/>
          </a:xfrm>
          <a:prstGeom prst="bentConnector3">
            <a:avLst>
              <a:gd name="adj1" fmla="val 42369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stCxn id="41" idx="3"/>
            <a:endCxn id="46" idx="1"/>
          </p:cNvCxnSpPr>
          <p:nvPr/>
        </p:nvCxnSpPr>
        <p:spPr>
          <a:xfrm>
            <a:off x="3434000" y="3750151"/>
            <a:ext cx="3267820" cy="1976662"/>
          </a:xfrm>
          <a:prstGeom prst="bentConnector3">
            <a:avLst>
              <a:gd name="adj1" fmla="val 42369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77E3E53B-5AFF-4071-977E-D04A656D8C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269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24" name="직사각형 23"/>
          <p:cNvSpPr/>
          <p:nvPr/>
        </p:nvSpPr>
        <p:spPr>
          <a:xfrm>
            <a:off x="4727849" y="2276873"/>
            <a:ext cx="1482189" cy="376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입출금 통장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4757451" y="3122777"/>
            <a:ext cx="1482186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정기예금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063750" y="3075587"/>
            <a:ext cx="1278221" cy="42542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예금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적금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727848" y="3870682"/>
            <a:ext cx="1482186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적금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금융상품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AB3392-145E-49D9-9E53-5D9B634F1EFE}"/>
              </a:ext>
            </a:extLst>
          </p:cNvPr>
          <p:cNvSpPr/>
          <p:nvPr/>
        </p:nvSpPr>
        <p:spPr>
          <a:xfrm>
            <a:off x="6915711" y="3113559"/>
            <a:ext cx="1100672" cy="3806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상품선택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9DC69E-7B9F-4BAA-9EDB-71299ED2E69A}"/>
              </a:ext>
            </a:extLst>
          </p:cNvPr>
          <p:cNvSpPr/>
          <p:nvPr/>
        </p:nvSpPr>
        <p:spPr>
          <a:xfrm>
            <a:off x="7431442" y="4349084"/>
            <a:ext cx="762236" cy="5656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약관동의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BCAABB-F96F-40C8-942B-5B68ED1FEE92}"/>
              </a:ext>
            </a:extLst>
          </p:cNvPr>
          <p:cNvSpPr/>
          <p:nvPr/>
        </p:nvSpPr>
        <p:spPr>
          <a:xfrm>
            <a:off x="9163537" y="3108501"/>
            <a:ext cx="1612983" cy="39250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상품상세소개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5C851C0-BB28-464F-8FB4-B71015DD7AA4}"/>
              </a:ext>
            </a:extLst>
          </p:cNvPr>
          <p:cNvSpPr/>
          <p:nvPr/>
        </p:nvSpPr>
        <p:spPr>
          <a:xfrm>
            <a:off x="9121909" y="4349083"/>
            <a:ext cx="762236" cy="56560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본인인증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535E394-A280-4F83-86E4-54F1CCD9E882}"/>
              </a:ext>
            </a:extLst>
          </p:cNvPr>
          <p:cNvSpPr/>
          <p:nvPr/>
        </p:nvSpPr>
        <p:spPr>
          <a:xfrm>
            <a:off x="10732266" y="4349082"/>
            <a:ext cx="762236" cy="5656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가입</a:t>
            </a:r>
          </a:p>
        </p:txBody>
      </p:sp>
      <p:cxnSp>
        <p:nvCxnSpPr>
          <p:cNvPr id="28" name="꺾인 연결선 27"/>
          <p:cNvCxnSpPr>
            <a:stCxn id="26" idx="3"/>
            <a:endCxn id="24" idx="1"/>
          </p:cNvCxnSpPr>
          <p:nvPr/>
        </p:nvCxnSpPr>
        <p:spPr>
          <a:xfrm flipV="1">
            <a:off x="3341971" y="2465107"/>
            <a:ext cx="1385878" cy="82319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25" idx="3"/>
            <a:endCxn id="10" idx="1"/>
          </p:cNvCxnSpPr>
          <p:nvPr/>
        </p:nvCxnSpPr>
        <p:spPr>
          <a:xfrm>
            <a:off x="6239637" y="3302777"/>
            <a:ext cx="676074" cy="108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10" idx="3"/>
            <a:endCxn id="13" idx="1"/>
          </p:cNvCxnSpPr>
          <p:nvPr/>
        </p:nvCxnSpPr>
        <p:spPr>
          <a:xfrm>
            <a:off x="8016383" y="3303861"/>
            <a:ext cx="1147154" cy="89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26" idx="3"/>
            <a:endCxn id="25" idx="1"/>
          </p:cNvCxnSpPr>
          <p:nvPr/>
        </p:nvCxnSpPr>
        <p:spPr>
          <a:xfrm>
            <a:off x="3341971" y="3288298"/>
            <a:ext cx="1415480" cy="1447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26" idx="3"/>
            <a:endCxn id="27" idx="1"/>
          </p:cNvCxnSpPr>
          <p:nvPr/>
        </p:nvCxnSpPr>
        <p:spPr>
          <a:xfrm>
            <a:off x="3341971" y="3288298"/>
            <a:ext cx="1385877" cy="76238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103"/>
          <p:cNvCxnSpPr>
            <a:stCxn id="24" idx="3"/>
            <a:endCxn id="10" idx="1"/>
          </p:cNvCxnSpPr>
          <p:nvPr/>
        </p:nvCxnSpPr>
        <p:spPr>
          <a:xfrm>
            <a:off x="6210038" y="2465107"/>
            <a:ext cx="705673" cy="83875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106"/>
          <p:cNvCxnSpPr>
            <a:stCxn id="27" idx="3"/>
            <a:endCxn id="10" idx="1"/>
          </p:cNvCxnSpPr>
          <p:nvPr/>
        </p:nvCxnSpPr>
        <p:spPr>
          <a:xfrm flipV="1">
            <a:off x="6210034" y="3303861"/>
            <a:ext cx="705677" cy="74682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꺾인 연결선 109"/>
          <p:cNvCxnSpPr>
            <a:stCxn id="13" idx="2"/>
            <a:endCxn id="12" idx="1"/>
          </p:cNvCxnSpPr>
          <p:nvPr/>
        </p:nvCxnSpPr>
        <p:spPr>
          <a:xfrm rot="5400000">
            <a:off x="8135297" y="2797154"/>
            <a:ext cx="1130879" cy="2538587"/>
          </a:xfrm>
          <a:prstGeom prst="bentConnector4">
            <a:avLst>
              <a:gd name="adj1" fmla="val 37496"/>
              <a:gd name="adj2" fmla="val 112643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 112"/>
          <p:cNvCxnSpPr>
            <a:stCxn id="12" idx="3"/>
            <a:endCxn id="39" idx="1"/>
          </p:cNvCxnSpPr>
          <p:nvPr/>
        </p:nvCxnSpPr>
        <p:spPr>
          <a:xfrm flipV="1">
            <a:off x="8193678" y="4631886"/>
            <a:ext cx="928231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꺾인 연결선 115"/>
          <p:cNvCxnSpPr>
            <a:stCxn id="39" idx="3"/>
            <a:endCxn id="66" idx="1"/>
          </p:cNvCxnSpPr>
          <p:nvPr/>
        </p:nvCxnSpPr>
        <p:spPr>
          <a:xfrm flipV="1">
            <a:off x="9884145" y="4631885"/>
            <a:ext cx="848121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19D683E0-2EA2-4045-906C-37D0B8549D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648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24" name="직사각형 23"/>
          <p:cNvSpPr/>
          <p:nvPr/>
        </p:nvSpPr>
        <p:spPr>
          <a:xfrm>
            <a:off x="4727849" y="2276873"/>
            <a:ext cx="1482189" cy="376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신용대출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063750" y="3075587"/>
            <a:ext cx="1278221" cy="42542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대출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727848" y="3870682"/>
            <a:ext cx="1482186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담보대출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금융상품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AB3392-145E-49D9-9E53-5D9B634F1EFE}"/>
              </a:ext>
            </a:extLst>
          </p:cNvPr>
          <p:cNvSpPr/>
          <p:nvPr/>
        </p:nvSpPr>
        <p:spPr>
          <a:xfrm>
            <a:off x="6915711" y="3113559"/>
            <a:ext cx="1100672" cy="3806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상품선택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9DC69E-7B9F-4BAA-9EDB-71299ED2E69A}"/>
              </a:ext>
            </a:extLst>
          </p:cNvPr>
          <p:cNvSpPr/>
          <p:nvPr/>
        </p:nvSpPr>
        <p:spPr>
          <a:xfrm>
            <a:off x="7431442" y="4349084"/>
            <a:ext cx="762236" cy="5656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약관동의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BCAABB-F96F-40C8-942B-5B68ED1FEE92}"/>
              </a:ext>
            </a:extLst>
          </p:cNvPr>
          <p:cNvSpPr/>
          <p:nvPr/>
        </p:nvSpPr>
        <p:spPr>
          <a:xfrm>
            <a:off x="9163537" y="3108501"/>
            <a:ext cx="1612983" cy="39250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상품상세소개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5C851C0-BB28-464F-8FB4-B71015DD7AA4}"/>
              </a:ext>
            </a:extLst>
          </p:cNvPr>
          <p:cNvSpPr/>
          <p:nvPr/>
        </p:nvSpPr>
        <p:spPr>
          <a:xfrm>
            <a:off x="9121909" y="4349083"/>
            <a:ext cx="762236" cy="56560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본인인증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535E394-A280-4F83-86E4-54F1CCD9E882}"/>
              </a:ext>
            </a:extLst>
          </p:cNvPr>
          <p:cNvSpPr/>
          <p:nvPr/>
        </p:nvSpPr>
        <p:spPr>
          <a:xfrm>
            <a:off x="10732266" y="4349082"/>
            <a:ext cx="762236" cy="5656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가입</a:t>
            </a:r>
          </a:p>
        </p:txBody>
      </p:sp>
      <p:cxnSp>
        <p:nvCxnSpPr>
          <p:cNvPr id="28" name="꺾인 연결선 27"/>
          <p:cNvCxnSpPr>
            <a:stCxn id="26" idx="3"/>
            <a:endCxn id="24" idx="1"/>
          </p:cNvCxnSpPr>
          <p:nvPr/>
        </p:nvCxnSpPr>
        <p:spPr>
          <a:xfrm flipV="1">
            <a:off x="3341971" y="2511349"/>
            <a:ext cx="1385878" cy="77694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10" idx="3"/>
            <a:endCxn id="13" idx="1"/>
          </p:cNvCxnSpPr>
          <p:nvPr/>
        </p:nvCxnSpPr>
        <p:spPr>
          <a:xfrm>
            <a:off x="8016383" y="3303861"/>
            <a:ext cx="1147154" cy="89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26" idx="3"/>
            <a:endCxn id="27" idx="1"/>
          </p:cNvCxnSpPr>
          <p:nvPr/>
        </p:nvCxnSpPr>
        <p:spPr>
          <a:xfrm>
            <a:off x="3341971" y="3288298"/>
            <a:ext cx="1385877" cy="76238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103"/>
          <p:cNvCxnSpPr>
            <a:stCxn id="24" idx="3"/>
            <a:endCxn id="10" idx="1"/>
          </p:cNvCxnSpPr>
          <p:nvPr/>
        </p:nvCxnSpPr>
        <p:spPr>
          <a:xfrm>
            <a:off x="6210038" y="2511349"/>
            <a:ext cx="705673" cy="79251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106"/>
          <p:cNvCxnSpPr>
            <a:stCxn id="27" idx="3"/>
            <a:endCxn id="10" idx="1"/>
          </p:cNvCxnSpPr>
          <p:nvPr/>
        </p:nvCxnSpPr>
        <p:spPr>
          <a:xfrm flipV="1">
            <a:off x="6210034" y="3303861"/>
            <a:ext cx="705677" cy="74682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꺾인 연결선 109"/>
          <p:cNvCxnSpPr>
            <a:stCxn id="13" idx="2"/>
            <a:endCxn id="12" idx="1"/>
          </p:cNvCxnSpPr>
          <p:nvPr/>
        </p:nvCxnSpPr>
        <p:spPr>
          <a:xfrm rot="5400000">
            <a:off x="8135297" y="2797154"/>
            <a:ext cx="1130879" cy="2538587"/>
          </a:xfrm>
          <a:prstGeom prst="bentConnector4">
            <a:avLst>
              <a:gd name="adj1" fmla="val 37496"/>
              <a:gd name="adj2" fmla="val 112643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 112"/>
          <p:cNvCxnSpPr>
            <a:stCxn id="12" idx="3"/>
            <a:endCxn id="39" idx="1"/>
          </p:cNvCxnSpPr>
          <p:nvPr/>
        </p:nvCxnSpPr>
        <p:spPr>
          <a:xfrm flipV="1">
            <a:off x="8193678" y="4631886"/>
            <a:ext cx="928231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꺾인 연결선 115"/>
          <p:cNvCxnSpPr>
            <a:stCxn id="39" idx="3"/>
            <a:endCxn id="66" idx="1"/>
          </p:cNvCxnSpPr>
          <p:nvPr/>
        </p:nvCxnSpPr>
        <p:spPr>
          <a:xfrm flipV="1">
            <a:off x="9884145" y="4631885"/>
            <a:ext cx="848121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4763038F-E1E0-4F95-BDED-6CB1A18C67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677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24" name="직사각형 23"/>
          <p:cNvSpPr/>
          <p:nvPr/>
        </p:nvSpPr>
        <p:spPr>
          <a:xfrm>
            <a:off x="4727849" y="2276873"/>
            <a:ext cx="1482189" cy="376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국내 펀드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063750" y="3075587"/>
            <a:ext cx="1278221" cy="42542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펀드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727848" y="3870682"/>
            <a:ext cx="1482186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해외펀드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금융상품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AB3392-145E-49D9-9E53-5D9B634F1EFE}"/>
              </a:ext>
            </a:extLst>
          </p:cNvPr>
          <p:cNvSpPr/>
          <p:nvPr/>
        </p:nvSpPr>
        <p:spPr>
          <a:xfrm>
            <a:off x="6915711" y="3113559"/>
            <a:ext cx="1100672" cy="3806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상품선택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9DC69E-7B9F-4BAA-9EDB-71299ED2E69A}"/>
              </a:ext>
            </a:extLst>
          </p:cNvPr>
          <p:cNvSpPr/>
          <p:nvPr/>
        </p:nvSpPr>
        <p:spPr>
          <a:xfrm>
            <a:off x="7431442" y="4349084"/>
            <a:ext cx="762236" cy="5656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약관동의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BCAABB-F96F-40C8-942B-5B68ED1FEE92}"/>
              </a:ext>
            </a:extLst>
          </p:cNvPr>
          <p:cNvSpPr/>
          <p:nvPr/>
        </p:nvSpPr>
        <p:spPr>
          <a:xfrm>
            <a:off x="9163537" y="3108501"/>
            <a:ext cx="1612983" cy="39250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상품상세소개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5C851C0-BB28-464F-8FB4-B71015DD7AA4}"/>
              </a:ext>
            </a:extLst>
          </p:cNvPr>
          <p:cNvSpPr/>
          <p:nvPr/>
        </p:nvSpPr>
        <p:spPr>
          <a:xfrm>
            <a:off x="9121909" y="4349083"/>
            <a:ext cx="762236" cy="56560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본인인증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535E394-A280-4F83-86E4-54F1CCD9E882}"/>
              </a:ext>
            </a:extLst>
          </p:cNvPr>
          <p:cNvSpPr/>
          <p:nvPr/>
        </p:nvSpPr>
        <p:spPr>
          <a:xfrm>
            <a:off x="10732266" y="4349082"/>
            <a:ext cx="762236" cy="5656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가입</a:t>
            </a:r>
          </a:p>
        </p:txBody>
      </p:sp>
      <p:cxnSp>
        <p:nvCxnSpPr>
          <p:cNvPr id="28" name="꺾인 연결선 27"/>
          <p:cNvCxnSpPr>
            <a:stCxn id="26" idx="3"/>
            <a:endCxn id="24" idx="1"/>
          </p:cNvCxnSpPr>
          <p:nvPr/>
        </p:nvCxnSpPr>
        <p:spPr>
          <a:xfrm flipV="1">
            <a:off x="3341971" y="2511349"/>
            <a:ext cx="1385878" cy="77694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10" idx="3"/>
            <a:endCxn id="13" idx="1"/>
          </p:cNvCxnSpPr>
          <p:nvPr/>
        </p:nvCxnSpPr>
        <p:spPr>
          <a:xfrm>
            <a:off x="8016383" y="3303861"/>
            <a:ext cx="1147154" cy="89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26" idx="3"/>
            <a:endCxn id="27" idx="1"/>
          </p:cNvCxnSpPr>
          <p:nvPr/>
        </p:nvCxnSpPr>
        <p:spPr>
          <a:xfrm>
            <a:off x="3341971" y="3288298"/>
            <a:ext cx="1385877" cy="76238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103"/>
          <p:cNvCxnSpPr>
            <a:stCxn id="24" idx="3"/>
            <a:endCxn id="10" idx="1"/>
          </p:cNvCxnSpPr>
          <p:nvPr/>
        </p:nvCxnSpPr>
        <p:spPr>
          <a:xfrm>
            <a:off x="6210038" y="2511349"/>
            <a:ext cx="705673" cy="79251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106"/>
          <p:cNvCxnSpPr>
            <a:stCxn id="27" idx="3"/>
            <a:endCxn id="10" idx="1"/>
          </p:cNvCxnSpPr>
          <p:nvPr/>
        </p:nvCxnSpPr>
        <p:spPr>
          <a:xfrm flipV="1">
            <a:off x="6210034" y="3303861"/>
            <a:ext cx="705677" cy="74682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꺾인 연결선 109"/>
          <p:cNvCxnSpPr>
            <a:stCxn id="13" idx="2"/>
            <a:endCxn id="12" idx="1"/>
          </p:cNvCxnSpPr>
          <p:nvPr/>
        </p:nvCxnSpPr>
        <p:spPr>
          <a:xfrm rot="5400000">
            <a:off x="8135297" y="2797154"/>
            <a:ext cx="1130879" cy="2538587"/>
          </a:xfrm>
          <a:prstGeom prst="bentConnector4">
            <a:avLst>
              <a:gd name="adj1" fmla="val 37496"/>
              <a:gd name="adj2" fmla="val 112643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 112"/>
          <p:cNvCxnSpPr>
            <a:stCxn id="12" idx="3"/>
            <a:endCxn id="39" idx="1"/>
          </p:cNvCxnSpPr>
          <p:nvPr/>
        </p:nvCxnSpPr>
        <p:spPr>
          <a:xfrm flipV="1">
            <a:off x="8193678" y="4631886"/>
            <a:ext cx="928231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꺾인 연결선 115"/>
          <p:cNvCxnSpPr>
            <a:stCxn id="39" idx="3"/>
            <a:endCxn id="66" idx="1"/>
          </p:cNvCxnSpPr>
          <p:nvPr/>
        </p:nvCxnSpPr>
        <p:spPr>
          <a:xfrm flipV="1">
            <a:off x="9884145" y="4631885"/>
            <a:ext cx="848121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9FE0A391-E28E-4485-9CA2-6D5F2163BD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3692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33" name="직사각형 32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공과금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727848" y="2378924"/>
            <a:ext cx="1872208" cy="65585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나의 공과금납부 조회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납부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4749316" y="4363016"/>
            <a:ext cx="1850740" cy="5885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공과금예약납부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조회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063748" y="3059993"/>
            <a:ext cx="1295947" cy="4404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공과금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607410" y="2210588"/>
            <a:ext cx="2160998" cy="3663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납부내역 조회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607410" y="4862894"/>
            <a:ext cx="2160998" cy="3663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예약 납부 취소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607410" y="3996710"/>
            <a:ext cx="2160998" cy="3663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납부번호 조회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7607410" y="2918678"/>
            <a:ext cx="2160998" cy="3663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공과금 납부 </a:t>
            </a:r>
          </a:p>
        </p:txBody>
      </p:sp>
      <p:cxnSp>
        <p:nvCxnSpPr>
          <p:cNvPr id="35" name="꺾인 연결선 34"/>
          <p:cNvCxnSpPr>
            <a:stCxn id="26" idx="3"/>
            <a:endCxn id="25" idx="1"/>
          </p:cNvCxnSpPr>
          <p:nvPr/>
        </p:nvCxnSpPr>
        <p:spPr>
          <a:xfrm>
            <a:off x="3359695" y="3280216"/>
            <a:ext cx="1389621" cy="137709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26" idx="3"/>
            <a:endCxn id="24" idx="1"/>
          </p:cNvCxnSpPr>
          <p:nvPr/>
        </p:nvCxnSpPr>
        <p:spPr>
          <a:xfrm flipV="1">
            <a:off x="3359695" y="2706851"/>
            <a:ext cx="1368153" cy="57336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25" idx="3"/>
            <a:endCxn id="16" idx="1"/>
          </p:cNvCxnSpPr>
          <p:nvPr/>
        </p:nvCxnSpPr>
        <p:spPr>
          <a:xfrm>
            <a:off x="6600056" y="4657315"/>
            <a:ext cx="1007354" cy="38873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25" idx="3"/>
            <a:endCxn id="17" idx="1"/>
          </p:cNvCxnSpPr>
          <p:nvPr/>
        </p:nvCxnSpPr>
        <p:spPr>
          <a:xfrm flipV="1">
            <a:off x="6600056" y="4179863"/>
            <a:ext cx="1007354" cy="47745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24" idx="3"/>
            <a:endCxn id="15" idx="1"/>
          </p:cNvCxnSpPr>
          <p:nvPr/>
        </p:nvCxnSpPr>
        <p:spPr>
          <a:xfrm flipV="1">
            <a:off x="6600056" y="2393741"/>
            <a:ext cx="1007354" cy="31311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24" idx="3"/>
            <a:endCxn id="39" idx="1"/>
          </p:cNvCxnSpPr>
          <p:nvPr/>
        </p:nvCxnSpPr>
        <p:spPr>
          <a:xfrm>
            <a:off x="6600056" y="2706851"/>
            <a:ext cx="1007354" cy="39498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F1EF4B79-AB4A-49E2-9392-98E0233A25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373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39" name="직사각형 38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공과금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063750" y="3083892"/>
            <a:ext cx="1295946" cy="4165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지로납부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871864" y="2132856"/>
            <a:ext cx="1702705" cy="3663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지로요금 납부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871864" y="3074592"/>
            <a:ext cx="1486681" cy="42187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전기요금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871864" y="3810887"/>
            <a:ext cx="1765690" cy="5885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지로자동이체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신청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조회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해지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391403" y="2084557"/>
            <a:ext cx="2286726" cy="45987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지로</a:t>
            </a:r>
            <a:r>
              <a:rPr lang="en-US" altLang="ko-KR" dirty="0">
                <a:solidFill>
                  <a:schemeClr val="tx1"/>
                </a:solidFill>
              </a:rPr>
              <a:t>(7</a:t>
            </a:r>
            <a:r>
              <a:rPr lang="ko-KR" altLang="en-US" dirty="0">
                <a:solidFill>
                  <a:schemeClr val="tx1"/>
                </a:solidFill>
              </a:rPr>
              <a:t>자리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요금납부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7356713" y="3096779"/>
            <a:ext cx="1156907" cy="3815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요금납부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10477068" y="3970707"/>
            <a:ext cx="916871" cy="2942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신청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140378" y="3944081"/>
            <a:ext cx="1276623" cy="3398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 입력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8823658" y="3970391"/>
            <a:ext cx="1185400" cy="2942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약관동의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7134807" y="4772158"/>
            <a:ext cx="1260120" cy="3552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검색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조회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9072954" y="4748650"/>
            <a:ext cx="2104961" cy="4022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정보확인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및 인증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7140442" y="5785598"/>
            <a:ext cx="1260120" cy="3076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해지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37" name="꺾인 연결선 36"/>
          <p:cNvCxnSpPr>
            <a:stCxn id="9" idx="3"/>
            <a:endCxn id="10" idx="1"/>
          </p:cNvCxnSpPr>
          <p:nvPr/>
        </p:nvCxnSpPr>
        <p:spPr>
          <a:xfrm flipV="1">
            <a:off x="3359696" y="2316009"/>
            <a:ext cx="1512168" cy="97615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9" idx="3"/>
            <a:endCxn id="11" idx="1"/>
          </p:cNvCxnSpPr>
          <p:nvPr/>
        </p:nvCxnSpPr>
        <p:spPr>
          <a:xfrm flipV="1">
            <a:off x="3359696" y="3285532"/>
            <a:ext cx="1512168" cy="663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stCxn id="9" idx="3"/>
            <a:endCxn id="12" idx="1"/>
          </p:cNvCxnSpPr>
          <p:nvPr/>
        </p:nvCxnSpPr>
        <p:spPr>
          <a:xfrm>
            <a:off x="3359696" y="3292165"/>
            <a:ext cx="1512168" cy="81302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10" idx="3"/>
            <a:endCxn id="13" idx="1"/>
          </p:cNvCxnSpPr>
          <p:nvPr/>
        </p:nvCxnSpPr>
        <p:spPr>
          <a:xfrm flipV="1">
            <a:off x="6574569" y="2314497"/>
            <a:ext cx="816835" cy="151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stCxn id="11" idx="3"/>
            <a:endCxn id="50" idx="1"/>
          </p:cNvCxnSpPr>
          <p:nvPr/>
        </p:nvCxnSpPr>
        <p:spPr>
          <a:xfrm>
            <a:off x="6358545" y="3285532"/>
            <a:ext cx="998168" cy="201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꺾인 연결선 70"/>
          <p:cNvCxnSpPr>
            <a:stCxn id="12" idx="3"/>
            <a:endCxn id="54" idx="1"/>
          </p:cNvCxnSpPr>
          <p:nvPr/>
        </p:nvCxnSpPr>
        <p:spPr>
          <a:xfrm>
            <a:off x="6637554" y="4105186"/>
            <a:ext cx="502824" cy="881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12" idx="3"/>
            <a:endCxn id="72" idx="1"/>
          </p:cNvCxnSpPr>
          <p:nvPr/>
        </p:nvCxnSpPr>
        <p:spPr>
          <a:xfrm>
            <a:off x="6637554" y="4105186"/>
            <a:ext cx="497253" cy="84461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꺾인 연결선 77"/>
          <p:cNvCxnSpPr>
            <a:stCxn id="12" idx="3"/>
            <a:endCxn id="91" idx="1"/>
          </p:cNvCxnSpPr>
          <p:nvPr/>
        </p:nvCxnSpPr>
        <p:spPr>
          <a:xfrm>
            <a:off x="6637554" y="4105186"/>
            <a:ext cx="502888" cy="183426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>
            <a:stCxn id="54" idx="3"/>
            <a:endCxn id="55" idx="1"/>
          </p:cNvCxnSpPr>
          <p:nvPr/>
        </p:nvCxnSpPr>
        <p:spPr>
          <a:xfrm>
            <a:off x="8417001" y="4114000"/>
            <a:ext cx="406657" cy="354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 94"/>
          <p:cNvCxnSpPr>
            <a:stCxn id="55" idx="3"/>
            <a:endCxn id="53" idx="1"/>
          </p:cNvCxnSpPr>
          <p:nvPr/>
        </p:nvCxnSpPr>
        <p:spPr>
          <a:xfrm>
            <a:off x="10009058" y="4117540"/>
            <a:ext cx="468010" cy="31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꺾인 연결선 98"/>
          <p:cNvCxnSpPr>
            <a:stCxn id="72" idx="3"/>
            <a:endCxn id="76" idx="1"/>
          </p:cNvCxnSpPr>
          <p:nvPr/>
        </p:nvCxnSpPr>
        <p:spPr>
          <a:xfrm flipV="1">
            <a:off x="8394927" y="4949798"/>
            <a:ext cx="678027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8736E6DB-35B4-4790-9302-9E691898F0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712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25" name="직사각형 24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공과금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135955" y="2285383"/>
            <a:ext cx="1976147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환경개선 부담금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140966" y="3138990"/>
            <a:ext cx="1976147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세외수입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4113539" y="4152407"/>
            <a:ext cx="1998563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상하수도 요금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8599450" y="2281054"/>
            <a:ext cx="117212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6744072" y="2281917"/>
            <a:ext cx="117212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납부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8599450" y="3132520"/>
            <a:ext cx="117212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6743298" y="3131162"/>
            <a:ext cx="117212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납부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8688288" y="4149080"/>
            <a:ext cx="1224136" cy="3599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6743298" y="4149079"/>
            <a:ext cx="117212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납부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053321" y="3088509"/>
            <a:ext cx="1260000" cy="4538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세금</a:t>
            </a:r>
          </a:p>
        </p:txBody>
      </p:sp>
      <p:cxnSp>
        <p:nvCxnSpPr>
          <p:cNvPr id="36" name="꺾인 연결선 35"/>
          <p:cNvCxnSpPr>
            <a:stCxn id="15" idx="3"/>
            <a:endCxn id="29" idx="1"/>
          </p:cNvCxnSpPr>
          <p:nvPr/>
        </p:nvCxnSpPr>
        <p:spPr>
          <a:xfrm flipV="1">
            <a:off x="3313321" y="2465383"/>
            <a:ext cx="822634" cy="85007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15" idx="3"/>
            <a:endCxn id="30" idx="1"/>
          </p:cNvCxnSpPr>
          <p:nvPr/>
        </p:nvCxnSpPr>
        <p:spPr>
          <a:xfrm>
            <a:off x="3313321" y="3315456"/>
            <a:ext cx="827645" cy="353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15" idx="3"/>
            <a:endCxn id="33" idx="1"/>
          </p:cNvCxnSpPr>
          <p:nvPr/>
        </p:nvCxnSpPr>
        <p:spPr>
          <a:xfrm>
            <a:off x="3313321" y="3315456"/>
            <a:ext cx="800218" cy="101695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29" idx="3"/>
            <a:endCxn id="40" idx="1"/>
          </p:cNvCxnSpPr>
          <p:nvPr/>
        </p:nvCxnSpPr>
        <p:spPr>
          <a:xfrm flipV="1">
            <a:off x="6112102" y="2461917"/>
            <a:ext cx="631970" cy="346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40" idx="3"/>
            <a:endCxn id="38" idx="1"/>
          </p:cNvCxnSpPr>
          <p:nvPr/>
        </p:nvCxnSpPr>
        <p:spPr>
          <a:xfrm flipV="1">
            <a:off x="7916192" y="2461054"/>
            <a:ext cx="683258" cy="86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30" idx="3"/>
            <a:endCxn id="46" idx="1"/>
          </p:cNvCxnSpPr>
          <p:nvPr/>
        </p:nvCxnSpPr>
        <p:spPr>
          <a:xfrm flipV="1">
            <a:off x="6117113" y="3311162"/>
            <a:ext cx="626185" cy="782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46" idx="3"/>
            <a:endCxn id="45" idx="1"/>
          </p:cNvCxnSpPr>
          <p:nvPr/>
        </p:nvCxnSpPr>
        <p:spPr>
          <a:xfrm>
            <a:off x="7915418" y="3311162"/>
            <a:ext cx="684032" cy="135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55"/>
          <p:cNvCxnSpPr>
            <a:stCxn id="33" idx="3"/>
            <a:endCxn id="48" idx="1"/>
          </p:cNvCxnSpPr>
          <p:nvPr/>
        </p:nvCxnSpPr>
        <p:spPr>
          <a:xfrm flipV="1">
            <a:off x="6112102" y="4329079"/>
            <a:ext cx="631196" cy="332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48" idx="3"/>
            <a:endCxn id="47" idx="1"/>
          </p:cNvCxnSpPr>
          <p:nvPr/>
        </p:nvCxnSpPr>
        <p:spPr>
          <a:xfrm>
            <a:off x="7915418" y="4329079"/>
            <a:ext cx="772870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7AFED4B5-A875-4400-B8A2-47264499F0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2894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35" name="직사각형 34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공과금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2063750" y="3093175"/>
            <a:ext cx="1260000" cy="48485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세금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921713" y="2204865"/>
            <a:ext cx="1094167" cy="37394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국세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5631223" y="1794739"/>
            <a:ext cx="1544897" cy="43381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특허수수료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689870" y="2792485"/>
            <a:ext cx="1318455" cy="3464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관세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9408368" y="1758999"/>
            <a:ext cx="1152128" cy="5052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내역조회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3919764" y="4126765"/>
            <a:ext cx="1094167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기타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7597750" y="1822207"/>
            <a:ext cx="1162546" cy="3826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납부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5698510" y="4115054"/>
            <a:ext cx="1641692" cy="3976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교통범칙금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5698510" y="4960082"/>
            <a:ext cx="1641692" cy="4807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검찰벌과금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8" name="꺾인 연결선 47"/>
          <p:cNvCxnSpPr>
            <a:stCxn id="44" idx="3"/>
            <a:endCxn id="49" idx="1"/>
          </p:cNvCxnSpPr>
          <p:nvPr/>
        </p:nvCxnSpPr>
        <p:spPr>
          <a:xfrm flipV="1">
            <a:off x="3323750" y="2391839"/>
            <a:ext cx="597963" cy="94376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44" idx="3"/>
            <a:endCxn id="53" idx="1"/>
          </p:cNvCxnSpPr>
          <p:nvPr/>
        </p:nvCxnSpPr>
        <p:spPr>
          <a:xfrm>
            <a:off x="3323750" y="3335604"/>
            <a:ext cx="596014" cy="97116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49" idx="3"/>
            <a:endCxn id="50" idx="1"/>
          </p:cNvCxnSpPr>
          <p:nvPr/>
        </p:nvCxnSpPr>
        <p:spPr>
          <a:xfrm flipV="1">
            <a:off x="5015880" y="2011647"/>
            <a:ext cx="615343" cy="38019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 64"/>
          <p:cNvCxnSpPr>
            <a:stCxn id="49" idx="3"/>
            <a:endCxn id="51" idx="1"/>
          </p:cNvCxnSpPr>
          <p:nvPr/>
        </p:nvCxnSpPr>
        <p:spPr>
          <a:xfrm>
            <a:off x="5015880" y="2391839"/>
            <a:ext cx="673990" cy="573874"/>
          </a:xfrm>
          <a:prstGeom prst="bentConnector3">
            <a:avLst>
              <a:gd name="adj1" fmla="val 45478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69"/>
          <p:cNvCxnSpPr>
            <a:stCxn id="50" idx="3"/>
            <a:endCxn id="55" idx="1"/>
          </p:cNvCxnSpPr>
          <p:nvPr/>
        </p:nvCxnSpPr>
        <p:spPr>
          <a:xfrm>
            <a:off x="7176120" y="2011647"/>
            <a:ext cx="421630" cy="1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꺾인 연결선 70"/>
          <p:cNvCxnSpPr>
            <a:stCxn id="55" idx="3"/>
            <a:endCxn id="52" idx="1"/>
          </p:cNvCxnSpPr>
          <p:nvPr/>
        </p:nvCxnSpPr>
        <p:spPr>
          <a:xfrm flipV="1">
            <a:off x="8760296" y="2011647"/>
            <a:ext cx="648072" cy="1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9408368" y="2713065"/>
            <a:ext cx="1152128" cy="5052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내역조회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7597750" y="2776273"/>
            <a:ext cx="1162546" cy="3826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납부</a:t>
            </a:r>
          </a:p>
        </p:txBody>
      </p:sp>
      <p:cxnSp>
        <p:nvCxnSpPr>
          <p:cNvPr id="81" name="꺾인 연결선 80"/>
          <p:cNvCxnSpPr>
            <a:stCxn id="51" idx="3"/>
            <a:endCxn id="80" idx="1"/>
          </p:cNvCxnSpPr>
          <p:nvPr/>
        </p:nvCxnSpPr>
        <p:spPr>
          <a:xfrm>
            <a:off x="7008325" y="2965713"/>
            <a:ext cx="589425" cy="1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 81"/>
          <p:cNvCxnSpPr>
            <a:stCxn id="80" idx="3"/>
            <a:endCxn id="79" idx="1"/>
          </p:cNvCxnSpPr>
          <p:nvPr/>
        </p:nvCxnSpPr>
        <p:spPr>
          <a:xfrm flipV="1">
            <a:off x="8760296" y="2965713"/>
            <a:ext cx="648072" cy="1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9600267" y="4091118"/>
            <a:ext cx="1152128" cy="4439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내역조회</a:t>
            </a:r>
          </a:p>
        </p:txBody>
      </p:sp>
      <p:sp>
        <p:nvSpPr>
          <p:cNvPr id="84" name="직사각형 83"/>
          <p:cNvSpPr/>
          <p:nvPr/>
        </p:nvSpPr>
        <p:spPr>
          <a:xfrm>
            <a:off x="7860053" y="4122567"/>
            <a:ext cx="1162546" cy="3826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납부</a:t>
            </a:r>
          </a:p>
        </p:txBody>
      </p:sp>
      <p:cxnSp>
        <p:nvCxnSpPr>
          <p:cNvPr id="85" name="꺾인 연결선 84"/>
          <p:cNvCxnSpPr>
            <a:stCxn id="56" idx="3"/>
            <a:endCxn id="84" idx="1"/>
          </p:cNvCxnSpPr>
          <p:nvPr/>
        </p:nvCxnSpPr>
        <p:spPr>
          <a:xfrm flipV="1">
            <a:off x="7340202" y="4313896"/>
            <a:ext cx="519851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 85"/>
          <p:cNvCxnSpPr>
            <a:stCxn id="84" idx="3"/>
            <a:endCxn id="83" idx="1"/>
          </p:cNvCxnSpPr>
          <p:nvPr/>
        </p:nvCxnSpPr>
        <p:spPr>
          <a:xfrm flipV="1">
            <a:off x="9022599" y="4313107"/>
            <a:ext cx="577668" cy="7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9600267" y="4946920"/>
            <a:ext cx="1152128" cy="5052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내역조회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7789649" y="5010128"/>
            <a:ext cx="1162546" cy="3826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납부</a:t>
            </a:r>
          </a:p>
        </p:txBody>
      </p:sp>
      <p:cxnSp>
        <p:nvCxnSpPr>
          <p:cNvPr id="89" name="꺾인 연결선 88"/>
          <p:cNvCxnSpPr>
            <a:stCxn id="57" idx="3"/>
            <a:endCxn id="88" idx="1"/>
          </p:cNvCxnSpPr>
          <p:nvPr/>
        </p:nvCxnSpPr>
        <p:spPr>
          <a:xfrm>
            <a:off x="7340202" y="5200456"/>
            <a:ext cx="449447" cy="100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 89"/>
          <p:cNvCxnSpPr>
            <a:stCxn id="88" idx="3"/>
            <a:endCxn id="87" idx="1"/>
          </p:cNvCxnSpPr>
          <p:nvPr/>
        </p:nvCxnSpPr>
        <p:spPr>
          <a:xfrm flipV="1">
            <a:off x="8952195" y="5199568"/>
            <a:ext cx="648072" cy="1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 107"/>
          <p:cNvCxnSpPr>
            <a:stCxn id="53" idx="3"/>
            <a:endCxn id="56" idx="1"/>
          </p:cNvCxnSpPr>
          <p:nvPr/>
        </p:nvCxnSpPr>
        <p:spPr>
          <a:xfrm>
            <a:off x="5013931" y="4306765"/>
            <a:ext cx="684579" cy="713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꺾인 연결선 110"/>
          <p:cNvCxnSpPr>
            <a:stCxn id="53" idx="3"/>
            <a:endCxn id="57" idx="1"/>
          </p:cNvCxnSpPr>
          <p:nvPr/>
        </p:nvCxnSpPr>
        <p:spPr>
          <a:xfrm>
            <a:off x="5013931" y="4306765"/>
            <a:ext cx="684579" cy="89369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4B0BC621-BEAD-4751-AC1C-D89DC39E3B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747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26" name="직사각형 25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 err="1"/>
              <a:t>사용자관리</a:t>
            </a:r>
            <a:endParaRPr lang="ko-KR" altLang="en-US" sz="2000" b="1" dirty="0"/>
          </a:p>
        </p:txBody>
      </p:sp>
      <p:sp>
        <p:nvSpPr>
          <p:cNvPr id="9" name="직사각형 8"/>
          <p:cNvSpPr/>
          <p:nvPr/>
        </p:nvSpPr>
        <p:spPr>
          <a:xfrm>
            <a:off x="2063552" y="3078667"/>
            <a:ext cx="1403344" cy="6216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고객정보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관리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744148" y="2054927"/>
            <a:ext cx="1382780" cy="5984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고객정보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조회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변경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734876" y="3576776"/>
            <a:ext cx="2381486" cy="5040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입금불능연락처 변경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734877" y="4929000"/>
            <a:ext cx="3089317" cy="5356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은행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개인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신용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정보수집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 이용 제공 동의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635322" y="2172771"/>
            <a:ext cx="1141362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추가인증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8272299" y="2168860"/>
            <a:ext cx="1141362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정보변경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397083" y="2054927"/>
            <a:ext cx="1141362" cy="5817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정보확인 및 인증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8040216" y="3284984"/>
            <a:ext cx="1141362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변경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8040216" y="4005104"/>
            <a:ext cx="1141362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9923190" y="3285024"/>
            <a:ext cx="1141362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9116544" y="4930136"/>
            <a:ext cx="1659976" cy="5345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동의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확인</a:t>
            </a:r>
          </a:p>
        </p:txBody>
      </p:sp>
      <p:cxnSp>
        <p:nvCxnSpPr>
          <p:cNvPr id="28" name="꺾인 연결선 27"/>
          <p:cNvCxnSpPr>
            <a:stCxn id="9" idx="3"/>
            <a:endCxn id="10" idx="1"/>
          </p:cNvCxnSpPr>
          <p:nvPr/>
        </p:nvCxnSpPr>
        <p:spPr>
          <a:xfrm>
            <a:off x="3466896" y="3389512"/>
            <a:ext cx="1267981" cy="180732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9" idx="3"/>
            <a:endCxn id="17" idx="1"/>
          </p:cNvCxnSpPr>
          <p:nvPr/>
        </p:nvCxnSpPr>
        <p:spPr>
          <a:xfrm flipV="1">
            <a:off x="3466896" y="2354134"/>
            <a:ext cx="1277252" cy="103537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9" idx="3"/>
            <a:endCxn id="18" idx="1"/>
          </p:cNvCxnSpPr>
          <p:nvPr/>
        </p:nvCxnSpPr>
        <p:spPr>
          <a:xfrm>
            <a:off x="3466896" y="3389512"/>
            <a:ext cx="1267980" cy="43927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stCxn id="10" idx="3"/>
            <a:endCxn id="23" idx="1"/>
          </p:cNvCxnSpPr>
          <p:nvPr/>
        </p:nvCxnSpPr>
        <p:spPr>
          <a:xfrm>
            <a:off x="7824194" y="5196841"/>
            <a:ext cx="1292350" cy="56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꺾인 연결선 47"/>
          <p:cNvCxnSpPr>
            <a:stCxn id="17" idx="3"/>
            <a:endCxn id="13" idx="1"/>
          </p:cNvCxnSpPr>
          <p:nvPr/>
        </p:nvCxnSpPr>
        <p:spPr>
          <a:xfrm flipV="1">
            <a:off x="6126928" y="2352771"/>
            <a:ext cx="508394" cy="136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13" idx="3"/>
            <a:endCxn id="15" idx="1"/>
          </p:cNvCxnSpPr>
          <p:nvPr/>
        </p:nvCxnSpPr>
        <p:spPr>
          <a:xfrm flipV="1">
            <a:off x="7776684" y="2348860"/>
            <a:ext cx="495615" cy="391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15" idx="3"/>
            <a:endCxn id="16" idx="1"/>
          </p:cNvCxnSpPr>
          <p:nvPr/>
        </p:nvCxnSpPr>
        <p:spPr>
          <a:xfrm flipV="1">
            <a:off x="9413661" y="2345783"/>
            <a:ext cx="983422" cy="307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20" idx="3"/>
            <a:endCxn id="22" idx="1"/>
          </p:cNvCxnSpPr>
          <p:nvPr/>
        </p:nvCxnSpPr>
        <p:spPr>
          <a:xfrm>
            <a:off x="9181578" y="3464984"/>
            <a:ext cx="741612" cy="4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9"/>
          <p:cNvCxnSpPr>
            <a:stCxn id="18" idx="3"/>
            <a:endCxn id="21" idx="1"/>
          </p:cNvCxnSpPr>
          <p:nvPr/>
        </p:nvCxnSpPr>
        <p:spPr>
          <a:xfrm>
            <a:off x="7116362" y="3828784"/>
            <a:ext cx="923854" cy="35632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18" idx="3"/>
            <a:endCxn id="20" idx="1"/>
          </p:cNvCxnSpPr>
          <p:nvPr/>
        </p:nvCxnSpPr>
        <p:spPr>
          <a:xfrm flipV="1">
            <a:off x="7116362" y="3464984"/>
            <a:ext cx="923854" cy="3638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A052AF8C-EAE9-498C-A6FA-9796178B1F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085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 descr="C:\Users\JOHN\Desktop\bankimg\ppt\1-1.선정배경 및 동기.jpg"/>
          <p:cNvPicPr>
            <a:picLocks noChangeAspect="1" noChangeArrowheads="1"/>
          </p:cNvPicPr>
          <p:nvPr/>
        </p:nvPicPr>
        <p:blipFill>
          <a:blip r:embed="rId2" cstate="print"/>
          <a:srcRect l="6420" t="7621" r="5836" b="8550"/>
          <a:stretch>
            <a:fillRect/>
          </a:stretch>
        </p:blipFill>
        <p:spPr bwMode="auto">
          <a:xfrm>
            <a:off x="-96688" y="260648"/>
            <a:ext cx="12457384" cy="6263977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2646FD-D0D4-4650-9F7E-B73B91452D5C}"/>
              </a:ext>
            </a:extLst>
          </p:cNvPr>
          <p:cNvSpPr txBox="1"/>
          <p:nvPr/>
        </p:nvSpPr>
        <p:spPr>
          <a:xfrm>
            <a:off x="2895600" y="5160094"/>
            <a:ext cx="6584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카카오뱅크는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web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이체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대출등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모든 서비스를 이용할 수 없고  휴대폰 앱으로만 서비스를 이용할 수 있다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팀의 은행은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web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을 통해 모든 서비스를 이용할 수 있다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22F6F5A-370C-44EA-8B38-C9091EC0B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776" y="1457838"/>
            <a:ext cx="8803704" cy="367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598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28" name="직사각형 27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 err="1"/>
              <a:t>사용자관리</a:t>
            </a:r>
            <a:endParaRPr lang="ko-KR" altLang="en-US" sz="2000" b="1" dirty="0"/>
          </a:p>
        </p:txBody>
      </p:sp>
      <p:sp>
        <p:nvSpPr>
          <p:cNvPr id="9" name="직사각형 8"/>
          <p:cNvSpPr/>
          <p:nvPr/>
        </p:nvSpPr>
        <p:spPr>
          <a:xfrm>
            <a:off x="2089148" y="3068638"/>
            <a:ext cx="1306885" cy="6755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인터넷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뱅킹 관리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231904" y="1988840"/>
            <a:ext cx="1978745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>
                <a:solidFill>
                  <a:schemeClr val="tx1"/>
                </a:solidFill>
              </a:rPr>
              <a:t>마이메뉴</a:t>
            </a:r>
            <a:r>
              <a:rPr lang="ko-KR" altLang="en-US" dirty="0">
                <a:solidFill>
                  <a:schemeClr val="tx1"/>
                </a:solidFill>
              </a:rPr>
              <a:t> 편집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984432" y="2831183"/>
            <a:ext cx="1141362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보안인증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5233788" y="2719216"/>
            <a:ext cx="1976862" cy="632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장기 미사용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정지 해제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7861671" y="1970908"/>
            <a:ext cx="1978745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순서 변경</a:t>
            </a:r>
            <a:r>
              <a:rPr lang="en-US" altLang="ko-KR" dirty="0">
                <a:solidFill>
                  <a:schemeClr val="tx1"/>
                </a:solidFill>
              </a:rPr>
              <a:t> / </a:t>
            </a:r>
            <a:r>
              <a:rPr lang="ko-KR" altLang="en-US" dirty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7977676" y="2834976"/>
            <a:ext cx="1286676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 입력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910871" y="3835768"/>
            <a:ext cx="1409089" cy="58142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정보확인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및 인증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8021243" y="3929092"/>
            <a:ext cx="1187427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 입력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5234136" y="3947095"/>
            <a:ext cx="1728192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이체한도</a:t>
            </a:r>
            <a:r>
              <a:rPr lang="ko-KR" altLang="en-US" dirty="0">
                <a:solidFill>
                  <a:schemeClr val="tx1"/>
                </a:solidFill>
              </a:rPr>
              <a:t> 감액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234137" y="4857404"/>
            <a:ext cx="2522834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계좌정지</a:t>
            </a:r>
            <a:r>
              <a:rPr lang="ko-KR" altLang="en-US" dirty="0">
                <a:solidFill>
                  <a:schemeClr val="tx1"/>
                </a:solidFill>
              </a:rPr>
              <a:t> 신청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8530823" y="4687785"/>
            <a:ext cx="1887041" cy="4237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계좌정지</a:t>
            </a:r>
            <a:r>
              <a:rPr lang="ko-KR" altLang="en-US" dirty="0">
                <a:solidFill>
                  <a:schemeClr val="tx1"/>
                </a:solidFill>
              </a:rPr>
              <a:t> 신청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8530822" y="5447649"/>
            <a:ext cx="1887041" cy="4237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계좌정지</a:t>
            </a:r>
            <a:r>
              <a:rPr lang="ko-KR" altLang="en-US" dirty="0">
                <a:solidFill>
                  <a:schemeClr val="tx1"/>
                </a:solidFill>
              </a:rPr>
              <a:t> 조회</a:t>
            </a:r>
          </a:p>
        </p:txBody>
      </p:sp>
      <p:cxnSp>
        <p:nvCxnSpPr>
          <p:cNvPr id="34" name="꺾인 연결선 33"/>
          <p:cNvCxnSpPr>
            <a:stCxn id="9" idx="3"/>
            <a:endCxn id="17" idx="1"/>
          </p:cNvCxnSpPr>
          <p:nvPr/>
        </p:nvCxnSpPr>
        <p:spPr>
          <a:xfrm flipV="1">
            <a:off x="3396033" y="2168840"/>
            <a:ext cx="1835871" cy="123755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9" idx="3"/>
            <a:endCxn id="41" idx="1"/>
          </p:cNvCxnSpPr>
          <p:nvPr/>
        </p:nvCxnSpPr>
        <p:spPr>
          <a:xfrm>
            <a:off x="3396033" y="3406391"/>
            <a:ext cx="1838104" cy="163101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9" idx="3"/>
            <a:endCxn id="31" idx="1"/>
          </p:cNvCxnSpPr>
          <p:nvPr/>
        </p:nvCxnSpPr>
        <p:spPr>
          <a:xfrm flipV="1">
            <a:off x="3396033" y="3035284"/>
            <a:ext cx="1837755" cy="37110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9" idx="3"/>
            <a:endCxn id="40" idx="1"/>
          </p:cNvCxnSpPr>
          <p:nvPr/>
        </p:nvCxnSpPr>
        <p:spPr>
          <a:xfrm>
            <a:off x="3396033" y="3406391"/>
            <a:ext cx="1838103" cy="72070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17" idx="3"/>
            <a:endCxn id="32" idx="1"/>
          </p:cNvCxnSpPr>
          <p:nvPr/>
        </p:nvCxnSpPr>
        <p:spPr>
          <a:xfrm>
            <a:off x="7210649" y="2168840"/>
            <a:ext cx="651022" cy="6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31" idx="3"/>
            <a:endCxn id="33" idx="1"/>
          </p:cNvCxnSpPr>
          <p:nvPr/>
        </p:nvCxnSpPr>
        <p:spPr>
          <a:xfrm flipV="1">
            <a:off x="7210650" y="3032976"/>
            <a:ext cx="767026" cy="230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33" idx="3"/>
            <a:endCxn id="25" idx="1"/>
          </p:cNvCxnSpPr>
          <p:nvPr/>
        </p:nvCxnSpPr>
        <p:spPr>
          <a:xfrm flipV="1">
            <a:off x="9264352" y="3029183"/>
            <a:ext cx="720080" cy="379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40" idx="3"/>
            <a:endCxn id="39" idx="1"/>
          </p:cNvCxnSpPr>
          <p:nvPr/>
        </p:nvCxnSpPr>
        <p:spPr>
          <a:xfrm flipV="1">
            <a:off x="6962328" y="4127092"/>
            <a:ext cx="1058915" cy="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39" idx="3"/>
            <a:endCxn id="38" idx="1"/>
          </p:cNvCxnSpPr>
          <p:nvPr/>
        </p:nvCxnSpPr>
        <p:spPr>
          <a:xfrm flipV="1">
            <a:off x="9208670" y="4126482"/>
            <a:ext cx="702201" cy="61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 64"/>
          <p:cNvCxnSpPr>
            <a:stCxn id="41" idx="3"/>
            <a:endCxn id="44" idx="1"/>
          </p:cNvCxnSpPr>
          <p:nvPr/>
        </p:nvCxnSpPr>
        <p:spPr>
          <a:xfrm>
            <a:off x="7756971" y="5037404"/>
            <a:ext cx="773851" cy="62211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꺾인 연결선 67"/>
          <p:cNvCxnSpPr>
            <a:stCxn id="41" idx="3"/>
            <a:endCxn id="43" idx="1"/>
          </p:cNvCxnSpPr>
          <p:nvPr/>
        </p:nvCxnSpPr>
        <p:spPr>
          <a:xfrm flipV="1">
            <a:off x="7756971" y="4899657"/>
            <a:ext cx="773852" cy="13774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>
            <a:extLst>
              <a:ext uri="{FF2B5EF4-FFF2-40B4-BE49-F238E27FC236}">
                <a16:creationId xmlns:a16="http://schemas.microsoft.com/office/drawing/2014/main" id="{9DD26364-7DB4-49A4-A78B-F08F2D499F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535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24" name="직사각형 23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 err="1"/>
              <a:t>사용자관리</a:t>
            </a:r>
            <a:endParaRPr lang="ko-KR" altLang="en-US" sz="2000" b="1" dirty="0"/>
          </a:p>
        </p:txBody>
      </p:sp>
      <p:sp>
        <p:nvSpPr>
          <p:cNvPr id="28" name="직사각형 27"/>
          <p:cNvSpPr/>
          <p:nvPr/>
        </p:nvSpPr>
        <p:spPr>
          <a:xfrm>
            <a:off x="2063552" y="3058800"/>
            <a:ext cx="1368153" cy="6076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계좌관리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542403" y="2251040"/>
            <a:ext cx="1792003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출금계좌관리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7832389" y="1844824"/>
            <a:ext cx="1792003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출금계좌</a:t>
            </a:r>
            <a:r>
              <a:rPr lang="ko-KR" altLang="en-US" dirty="0">
                <a:solidFill>
                  <a:schemeClr val="tx1"/>
                </a:solidFill>
              </a:rPr>
              <a:t> 등록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7832389" y="2528944"/>
            <a:ext cx="1792003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출금계좌</a:t>
            </a:r>
            <a:r>
              <a:rPr lang="ko-KR" altLang="en-US" dirty="0">
                <a:solidFill>
                  <a:schemeClr val="tx1"/>
                </a:solidFill>
              </a:rPr>
              <a:t> 삭제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556144" y="3391076"/>
            <a:ext cx="1683872" cy="6859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계좌비밀번호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관리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6974912" y="3388871"/>
            <a:ext cx="1573203" cy="6983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계좌비밀번호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변경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557383" y="4874745"/>
            <a:ext cx="1858017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계좌순서변경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7562689" y="4509120"/>
            <a:ext cx="1266283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7562689" y="5263448"/>
            <a:ext cx="1269615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변경 확인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9283011" y="3388438"/>
            <a:ext cx="1446791" cy="6906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정보확인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및 인증</a:t>
            </a:r>
          </a:p>
        </p:txBody>
      </p:sp>
      <p:cxnSp>
        <p:nvCxnSpPr>
          <p:cNvPr id="26" name="꺾인 연결선 25"/>
          <p:cNvCxnSpPr>
            <a:stCxn id="28" idx="3"/>
            <a:endCxn id="29" idx="1"/>
          </p:cNvCxnSpPr>
          <p:nvPr/>
        </p:nvCxnSpPr>
        <p:spPr>
          <a:xfrm flipV="1">
            <a:off x="3431705" y="2431040"/>
            <a:ext cx="1110698" cy="93160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28" idx="3"/>
            <a:endCxn id="39" idx="1"/>
          </p:cNvCxnSpPr>
          <p:nvPr/>
        </p:nvCxnSpPr>
        <p:spPr>
          <a:xfrm>
            <a:off x="3431705" y="3362646"/>
            <a:ext cx="1125678" cy="172989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28" idx="3"/>
            <a:endCxn id="35" idx="1"/>
          </p:cNvCxnSpPr>
          <p:nvPr/>
        </p:nvCxnSpPr>
        <p:spPr>
          <a:xfrm>
            <a:off x="3431705" y="3362646"/>
            <a:ext cx="1124439" cy="37142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29" idx="3"/>
            <a:endCxn id="34" idx="1"/>
          </p:cNvCxnSpPr>
          <p:nvPr/>
        </p:nvCxnSpPr>
        <p:spPr>
          <a:xfrm>
            <a:off x="6334406" y="2431040"/>
            <a:ext cx="1497983" cy="29590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29" idx="3"/>
            <a:endCxn id="30" idx="1"/>
          </p:cNvCxnSpPr>
          <p:nvPr/>
        </p:nvCxnSpPr>
        <p:spPr>
          <a:xfrm flipV="1">
            <a:off x="6334406" y="2042824"/>
            <a:ext cx="1497983" cy="38821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 44"/>
          <p:cNvCxnSpPr>
            <a:stCxn id="39" idx="3"/>
            <a:endCxn id="41" idx="1"/>
          </p:cNvCxnSpPr>
          <p:nvPr/>
        </p:nvCxnSpPr>
        <p:spPr>
          <a:xfrm>
            <a:off x="6415400" y="5092545"/>
            <a:ext cx="1147289" cy="38870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39" idx="3"/>
            <a:endCxn id="40" idx="1"/>
          </p:cNvCxnSpPr>
          <p:nvPr/>
        </p:nvCxnSpPr>
        <p:spPr>
          <a:xfrm flipV="1">
            <a:off x="6415400" y="4726920"/>
            <a:ext cx="1147289" cy="36562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35" idx="3"/>
            <a:endCxn id="36" idx="1"/>
          </p:cNvCxnSpPr>
          <p:nvPr/>
        </p:nvCxnSpPr>
        <p:spPr>
          <a:xfrm>
            <a:off x="6240016" y="3734074"/>
            <a:ext cx="734896" cy="397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36" idx="3"/>
            <a:endCxn id="48" idx="1"/>
          </p:cNvCxnSpPr>
          <p:nvPr/>
        </p:nvCxnSpPr>
        <p:spPr>
          <a:xfrm flipV="1">
            <a:off x="8548115" y="3733774"/>
            <a:ext cx="734896" cy="427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07EABE17-118B-4077-8A9C-9C9953B0C0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840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22" name="직사각형 21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 err="1"/>
              <a:t>사용자관리</a:t>
            </a:r>
            <a:endParaRPr lang="ko-KR" altLang="en-US" sz="2000" b="1" dirty="0"/>
          </a:p>
        </p:txBody>
      </p:sp>
      <p:sp>
        <p:nvSpPr>
          <p:cNvPr id="28" name="직사각형 27"/>
          <p:cNvSpPr/>
          <p:nvPr/>
        </p:nvSpPr>
        <p:spPr>
          <a:xfrm>
            <a:off x="2067161" y="3052114"/>
            <a:ext cx="1368152" cy="6076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계좌관리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583832" y="2060848"/>
            <a:ext cx="1582974" cy="6306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자주 쓰는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입금계좌관리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888088" y="2157087"/>
            <a:ext cx="1372669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변경 확인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6902214" y="3462237"/>
            <a:ext cx="1273406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약관동의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4583833" y="3360769"/>
            <a:ext cx="1430060" cy="6306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평생계좌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전환서비스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9048328" y="3366120"/>
            <a:ext cx="1360342" cy="6306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 입력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및 인증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4580913" y="4593596"/>
            <a:ext cx="1741271" cy="4791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계좌별명관리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7032104" y="4611608"/>
            <a:ext cx="1800703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err="1">
                <a:solidFill>
                  <a:schemeClr val="tx1"/>
                </a:solidFill>
              </a:rPr>
              <a:t>계좌별명</a:t>
            </a:r>
            <a:r>
              <a:rPr lang="ko-KR" altLang="en-US" dirty="0">
                <a:solidFill>
                  <a:schemeClr val="tx1"/>
                </a:solidFill>
              </a:rPr>
              <a:t> 등록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9435771" y="4631928"/>
            <a:ext cx="1276529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수정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삭제</a:t>
            </a:r>
          </a:p>
        </p:txBody>
      </p:sp>
      <p:cxnSp>
        <p:nvCxnSpPr>
          <p:cNvPr id="24" name="꺾인 연결선 23"/>
          <p:cNvCxnSpPr>
            <a:stCxn id="28" idx="3"/>
            <a:endCxn id="27" idx="1"/>
          </p:cNvCxnSpPr>
          <p:nvPr/>
        </p:nvCxnSpPr>
        <p:spPr>
          <a:xfrm flipV="1">
            <a:off x="3435313" y="2376192"/>
            <a:ext cx="1148519" cy="97976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28" idx="3"/>
            <a:endCxn id="53" idx="1"/>
          </p:cNvCxnSpPr>
          <p:nvPr/>
        </p:nvCxnSpPr>
        <p:spPr>
          <a:xfrm>
            <a:off x="3435313" y="3355960"/>
            <a:ext cx="1145600" cy="147721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28" idx="3"/>
            <a:endCxn id="49" idx="1"/>
          </p:cNvCxnSpPr>
          <p:nvPr/>
        </p:nvCxnSpPr>
        <p:spPr>
          <a:xfrm>
            <a:off x="3435313" y="3355960"/>
            <a:ext cx="1148520" cy="32015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27" idx="3"/>
            <a:endCxn id="32" idx="1"/>
          </p:cNvCxnSpPr>
          <p:nvPr/>
        </p:nvCxnSpPr>
        <p:spPr>
          <a:xfrm flipV="1">
            <a:off x="6166806" y="2374887"/>
            <a:ext cx="721282" cy="130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49" idx="3"/>
            <a:endCxn id="48" idx="1"/>
          </p:cNvCxnSpPr>
          <p:nvPr/>
        </p:nvCxnSpPr>
        <p:spPr>
          <a:xfrm>
            <a:off x="6013893" y="3676113"/>
            <a:ext cx="888321" cy="392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53" idx="3"/>
            <a:endCxn id="54" idx="1"/>
          </p:cNvCxnSpPr>
          <p:nvPr/>
        </p:nvCxnSpPr>
        <p:spPr>
          <a:xfrm flipV="1">
            <a:off x="6322184" y="4829408"/>
            <a:ext cx="709920" cy="376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stCxn id="48" idx="3"/>
            <a:endCxn id="51" idx="1"/>
          </p:cNvCxnSpPr>
          <p:nvPr/>
        </p:nvCxnSpPr>
        <p:spPr>
          <a:xfrm>
            <a:off x="8175620" y="3680037"/>
            <a:ext cx="872708" cy="142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54" idx="3"/>
            <a:endCxn id="55" idx="1"/>
          </p:cNvCxnSpPr>
          <p:nvPr/>
        </p:nvCxnSpPr>
        <p:spPr>
          <a:xfrm>
            <a:off x="8832807" y="4829408"/>
            <a:ext cx="602964" cy="52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FE5CB480-C5D6-4708-BE60-7BCEFD4EEF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47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33" name="직사각형 32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 err="1"/>
              <a:t>사용자관리</a:t>
            </a:r>
            <a:endParaRPr lang="ko-KR" altLang="en-US" sz="2000" b="1" dirty="0"/>
          </a:p>
        </p:txBody>
      </p:sp>
      <p:sp>
        <p:nvSpPr>
          <p:cNvPr id="13" name="직사각형 12"/>
          <p:cNvSpPr/>
          <p:nvPr/>
        </p:nvSpPr>
        <p:spPr>
          <a:xfrm>
            <a:off x="7157973" y="4717212"/>
            <a:ext cx="1430060" cy="6306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발행 수표 조회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511824" y="2282397"/>
            <a:ext cx="801147" cy="4791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OTP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3750" y="3072345"/>
            <a:ext cx="1368152" cy="6076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사고 신고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009878" y="4814756"/>
            <a:ext cx="1448396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자기앞수표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314258" y="1981821"/>
            <a:ext cx="1202007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사고 조회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312024" y="2725168"/>
            <a:ext cx="1202007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사고 신고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8112224" y="1984768"/>
            <a:ext cx="1399986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>
                <a:solidFill>
                  <a:schemeClr val="tx1"/>
                </a:solidFill>
              </a:rPr>
              <a:t>조회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7188453" y="3823248"/>
            <a:ext cx="1221692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수표 조회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7203398" y="5692441"/>
            <a:ext cx="1221692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사고 신고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9663612" y="4289544"/>
            <a:ext cx="1040900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조회</a:t>
            </a:r>
          </a:p>
        </p:txBody>
      </p:sp>
      <p:cxnSp>
        <p:nvCxnSpPr>
          <p:cNvPr id="27" name="꺾인 연결선 26"/>
          <p:cNvCxnSpPr>
            <a:stCxn id="17" idx="3"/>
            <a:endCxn id="15" idx="1"/>
          </p:cNvCxnSpPr>
          <p:nvPr/>
        </p:nvCxnSpPr>
        <p:spPr>
          <a:xfrm flipV="1">
            <a:off x="3431902" y="2521977"/>
            <a:ext cx="1079922" cy="854214"/>
          </a:xfrm>
          <a:prstGeom prst="bentConnector3">
            <a:avLst>
              <a:gd name="adj1" fmla="val 37769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17" idx="3"/>
            <a:endCxn id="21" idx="1"/>
          </p:cNvCxnSpPr>
          <p:nvPr/>
        </p:nvCxnSpPr>
        <p:spPr>
          <a:xfrm>
            <a:off x="3431902" y="3376191"/>
            <a:ext cx="1577976" cy="165636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21" idx="3"/>
            <a:endCxn id="28" idx="1"/>
          </p:cNvCxnSpPr>
          <p:nvPr/>
        </p:nvCxnSpPr>
        <p:spPr>
          <a:xfrm>
            <a:off x="6458274" y="5032556"/>
            <a:ext cx="745124" cy="87768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21" idx="3"/>
            <a:endCxn id="26" idx="1"/>
          </p:cNvCxnSpPr>
          <p:nvPr/>
        </p:nvCxnSpPr>
        <p:spPr>
          <a:xfrm flipV="1">
            <a:off x="6458274" y="4041048"/>
            <a:ext cx="730179" cy="99150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21" idx="3"/>
            <a:endCxn id="13" idx="1"/>
          </p:cNvCxnSpPr>
          <p:nvPr/>
        </p:nvCxnSpPr>
        <p:spPr>
          <a:xfrm>
            <a:off x="6458274" y="5032556"/>
            <a:ext cx="699699" cy="127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26" idx="3"/>
            <a:endCxn id="29" idx="1"/>
          </p:cNvCxnSpPr>
          <p:nvPr/>
        </p:nvCxnSpPr>
        <p:spPr>
          <a:xfrm>
            <a:off x="8410145" y="4041048"/>
            <a:ext cx="1253467" cy="466296"/>
          </a:xfrm>
          <a:prstGeom prst="bentConnector3">
            <a:avLst>
              <a:gd name="adj1" fmla="val 56484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13" idx="3"/>
            <a:endCxn id="29" idx="1"/>
          </p:cNvCxnSpPr>
          <p:nvPr/>
        </p:nvCxnSpPr>
        <p:spPr>
          <a:xfrm flipV="1">
            <a:off x="8588033" y="4507344"/>
            <a:ext cx="1075579" cy="52521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15" idx="3"/>
            <a:endCxn id="23" idx="1"/>
          </p:cNvCxnSpPr>
          <p:nvPr/>
        </p:nvCxnSpPr>
        <p:spPr>
          <a:xfrm flipV="1">
            <a:off x="5312971" y="2199621"/>
            <a:ext cx="1001287" cy="32235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15" idx="3"/>
            <a:endCxn id="24" idx="1"/>
          </p:cNvCxnSpPr>
          <p:nvPr/>
        </p:nvCxnSpPr>
        <p:spPr>
          <a:xfrm>
            <a:off x="5312971" y="2521977"/>
            <a:ext cx="999053" cy="42099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55"/>
          <p:cNvCxnSpPr>
            <a:stCxn id="23" idx="3"/>
            <a:endCxn id="25" idx="1"/>
          </p:cNvCxnSpPr>
          <p:nvPr/>
        </p:nvCxnSpPr>
        <p:spPr>
          <a:xfrm>
            <a:off x="7516265" y="2199621"/>
            <a:ext cx="595959" cy="294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림 44">
            <a:extLst>
              <a:ext uri="{FF2B5EF4-FFF2-40B4-BE49-F238E27FC236}">
                <a16:creationId xmlns:a16="http://schemas.microsoft.com/office/drawing/2014/main" id="{7507F066-7B1F-4E0F-B1B3-452589EB85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2910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33" name="직사각형 32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인증센터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346790" y="2438758"/>
            <a:ext cx="1661840" cy="44212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OTP </a:t>
            </a:r>
            <a:r>
              <a:rPr lang="ko-KR" altLang="en-US" dirty="0">
                <a:solidFill>
                  <a:schemeClr val="tx1"/>
                </a:solidFill>
              </a:rPr>
              <a:t>인증센터</a:t>
            </a:r>
          </a:p>
        </p:txBody>
      </p:sp>
      <p:cxnSp>
        <p:nvCxnSpPr>
          <p:cNvPr id="36" name="꺾인 연결선 35"/>
          <p:cNvCxnSpPr>
            <a:stCxn id="11" idx="3"/>
            <a:endCxn id="32" idx="1"/>
          </p:cNvCxnSpPr>
          <p:nvPr/>
        </p:nvCxnSpPr>
        <p:spPr>
          <a:xfrm flipV="1">
            <a:off x="6008630" y="1880808"/>
            <a:ext cx="1383675" cy="779012"/>
          </a:xfrm>
          <a:prstGeom prst="bentConnector3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7392305" y="1700808"/>
            <a:ext cx="108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안내</a:t>
            </a:r>
          </a:p>
        </p:txBody>
      </p:sp>
      <p:cxnSp>
        <p:nvCxnSpPr>
          <p:cNvPr id="35" name="꺾인 연결선 34"/>
          <p:cNvCxnSpPr>
            <a:stCxn id="11" idx="3"/>
            <a:endCxn id="37" idx="1"/>
          </p:cNvCxnSpPr>
          <p:nvPr/>
        </p:nvCxnSpPr>
        <p:spPr>
          <a:xfrm flipV="1">
            <a:off x="6008630" y="2368092"/>
            <a:ext cx="1383675" cy="291728"/>
          </a:xfrm>
          <a:prstGeom prst="bentConnector3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7392305" y="2188092"/>
            <a:ext cx="108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관리</a:t>
            </a:r>
          </a:p>
        </p:txBody>
      </p:sp>
      <p:cxnSp>
        <p:nvCxnSpPr>
          <p:cNvPr id="39" name="꺾인 연결선 38"/>
          <p:cNvCxnSpPr>
            <a:stCxn id="11" idx="3"/>
            <a:endCxn id="40" idx="1"/>
          </p:cNvCxnSpPr>
          <p:nvPr/>
        </p:nvCxnSpPr>
        <p:spPr>
          <a:xfrm>
            <a:off x="6008630" y="2659820"/>
            <a:ext cx="1383674" cy="273989"/>
          </a:xfrm>
          <a:prstGeom prst="bentConnector3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7392304" y="2735809"/>
            <a:ext cx="1440000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>
                <a:solidFill>
                  <a:schemeClr val="tx1"/>
                </a:solidFill>
              </a:rPr>
              <a:t>발급신청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392303" y="3401881"/>
            <a:ext cx="108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</a:t>
            </a:r>
          </a:p>
        </p:txBody>
      </p:sp>
      <p:cxnSp>
        <p:nvCxnSpPr>
          <p:cNvPr id="44" name="꺾인 연결선 43"/>
          <p:cNvCxnSpPr>
            <a:stCxn id="11" idx="3"/>
            <a:endCxn id="43" idx="1"/>
          </p:cNvCxnSpPr>
          <p:nvPr/>
        </p:nvCxnSpPr>
        <p:spPr>
          <a:xfrm>
            <a:off x="6008630" y="2659820"/>
            <a:ext cx="1383673" cy="92206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4335246" y="4153927"/>
            <a:ext cx="1328706" cy="4372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보안센터</a:t>
            </a:r>
          </a:p>
        </p:txBody>
      </p:sp>
      <p:cxnSp>
        <p:nvCxnSpPr>
          <p:cNvPr id="55" name="꺾인 연결선 54"/>
          <p:cNvCxnSpPr>
            <a:stCxn id="52" idx="3"/>
            <a:endCxn id="64" idx="1"/>
          </p:cNvCxnSpPr>
          <p:nvPr/>
        </p:nvCxnSpPr>
        <p:spPr>
          <a:xfrm>
            <a:off x="5663952" y="4372528"/>
            <a:ext cx="864096" cy="128617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8544979" y="5460704"/>
            <a:ext cx="2232249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해외</a:t>
            </a:r>
            <a:r>
              <a:rPr lang="en-US" altLang="ko-KR" dirty="0">
                <a:solidFill>
                  <a:schemeClr val="tx1"/>
                </a:solidFill>
              </a:rPr>
              <a:t>IP</a:t>
            </a:r>
            <a:r>
              <a:rPr lang="ko-KR" altLang="en-US" dirty="0">
                <a:solidFill>
                  <a:schemeClr val="tx1"/>
                </a:solidFill>
              </a:rPr>
              <a:t>차단 서비스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8544272" y="4905054"/>
            <a:ext cx="3087962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안심이체계좌 등록 서비스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8544272" y="6016354"/>
            <a:ext cx="1927448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지연이체 서비스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6528048" y="5487522"/>
            <a:ext cx="1116832" cy="3423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서비스</a:t>
            </a:r>
          </a:p>
        </p:txBody>
      </p:sp>
      <p:cxnSp>
        <p:nvCxnSpPr>
          <p:cNvPr id="66" name="꺾인 연결선 65"/>
          <p:cNvCxnSpPr>
            <a:stCxn id="64" idx="3"/>
            <a:endCxn id="62" idx="1"/>
          </p:cNvCxnSpPr>
          <p:nvPr/>
        </p:nvCxnSpPr>
        <p:spPr>
          <a:xfrm>
            <a:off x="7644880" y="5658704"/>
            <a:ext cx="899392" cy="55565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69"/>
          <p:cNvCxnSpPr>
            <a:stCxn id="64" idx="3"/>
            <a:endCxn id="60" idx="1"/>
          </p:cNvCxnSpPr>
          <p:nvPr/>
        </p:nvCxnSpPr>
        <p:spPr>
          <a:xfrm>
            <a:off x="7644880" y="5658704"/>
            <a:ext cx="900099" cy="127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64" idx="3"/>
            <a:endCxn id="61" idx="1"/>
          </p:cNvCxnSpPr>
          <p:nvPr/>
        </p:nvCxnSpPr>
        <p:spPr>
          <a:xfrm flipV="1">
            <a:off x="7644880" y="5103054"/>
            <a:ext cx="899392" cy="55565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6544852" y="4437112"/>
            <a:ext cx="1855404" cy="3009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비밀번호 관리</a:t>
            </a:r>
          </a:p>
        </p:txBody>
      </p:sp>
      <p:sp>
        <p:nvSpPr>
          <p:cNvPr id="83" name="직사각형 82"/>
          <p:cNvSpPr/>
          <p:nvPr/>
        </p:nvSpPr>
        <p:spPr>
          <a:xfrm>
            <a:off x="6528048" y="3902695"/>
            <a:ext cx="1703004" cy="3904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보안 게시판</a:t>
            </a:r>
          </a:p>
        </p:txBody>
      </p:sp>
      <p:cxnSp>
        <p:nvCxnSpPr>
          <p:cNvPr id="84" name="꺾인 연결선 83"/>
          <p:cNvCxnSpPr>
            <a:stCxn id="52" idx="3"/>
            <a:endCxn id="83" idx="1"/>
          </p:cNvCxnSpPr>
          <p:nvPr/>
        </p:nvCxnSpPr>
        <p:spPr>
          <a:xfrm flipV="1">
            <a:off x="5663952" y="4097896"/>
            <a:ext cx="864096" cy="27463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 85"/>
          <p:cNvCxnSpPr>
            <a:stCxn id="52" idx="3"/>
            <a:endCxn id="82" idx="1"/>
          </p:cNvCxnSpPr>
          <p:nvPr/>
        </p:nvCxnSpPr>
        <p:spPr>
          <a:xfrm>
            <a:off x="5663952" y="4372528"/>
            <a:ext cx="880900" cy="21504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2063749" y="3060881"/>
            <a:ext cx="1163603" cy="4850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인증센터</a:t>
            </a:r>
          </a:p>
        </p:txBody>
      </p:sp>
      <p:cxnSp>
        <p:nvCxnSpPr>
          <p:cNvPr id="95" name="꺾인 연결선 94"/>
          <p:cNvCxnSpPr>
            <a:stCxn id="93" idx="3"/>
            <a:endCxn id="11" idx="1"/>
          </p:cNvCxnSpPr>
          <p:nvPr/>
        </p:nvCxnSpPr>
        <p:spPr>
          <a:xfrm flipV="1">
            <a:off x="3227352" y="2659820"/>
            <a:ext cx="1119438" cy="64356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 97"/>
          <p:cNvCxnSpPr>
            <a:stCxn id="93" idx="3"/>
            <a:endCxn id="52" idx="1"/>
          </p:cNvCxnSpPr>
          <p:nvPr/>
        </p:nvCxnSpPr>
        <p:spPr>
          <a:xfrm>
            <a:off x="3227352" y="3303389"/>
            <a:ext cx="1107894" cy="106913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7CA07F2D-8512-45DB-BA3C-470301814F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526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39" name="직사각형 38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보안관리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053960" y="2335141"/>
            <a:ext cx="1456348" cy="7472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이용기기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등록서비스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159324" y="1546456"/>
            <a:ext cx="1178705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이용기기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151784" y="2163985"/>
            <a:ext cx="1204690" cy="649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등록기기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조회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159949" y="3016858"/>
            <a:ext cx="1568958" cy="62816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이용등록기기해제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087657" y="3500438"/>
            <a:ext cx="1831518" cy="9360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신입급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계좌지정서비스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690166" y="3900121"/>
            <a:ext cx="1121425" cy="68100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서비스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안내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688324" y="4779248"/>
            <a:ext cx="1123265" cy="6534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서비스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신청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682688" y="1930991"/>
            <a:ext cx="1213512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별명선정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379329" y="1917875"/>
            <a:ext cx="1101047" cy="4569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보안인증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0128200" y="1950791"/>
            <a:ext cx="1224384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등록완료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6517888" y="3117096"/>
            <a:ext cx="1224384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정보확인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8239421" y="2990097"/>
            <a:ext cx="1312963" cy="68540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정보확인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및 인증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0123275" y="3134312"/>
            <a:ext cx="1224384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처리 완료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431951" y="4433689"/>
            <a:ext cx="1224384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정보확인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8096285" y="4284614"/>
            <a:ext cx="1206996" cy="6946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정보확인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및 인증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743231" y="4437432"/>
            <a:ext cx="1224384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처리 완료</a:t>
            </a:r>
          </a:p>
        </p:txBody>
      </p:sp>
      <p:cxnSp>
        <p:nvCxnSpPr>
          <p:cNvPr id="38" name="꺾인 연결선 37"/>
          <p:cNvCxnSpPr>
            <a:stCxn id="9" idx="3"/>
            <a:endCxn id="17" idx="1"/>
          </p:cNvCxnSpPr>
          <p:nvPr/>
        </p:nvCxnSpPr>
        <p:spPr>
          <a:xfrm flipV="1">
            <a:off x="3510308" y="1726456"/>
            <a:ext cx="649016" cy="98231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9" idx="3"/>
            <a:endCxn id="8" idx="1"/>
          </p:cNvCxnSpPr>
          <p:nvPr/>
        </p:nvCxnSpPr>
        <p:spPr>
          <a:xfrm>
            <a:off x="3510308" y="2708769"/>
            <a:ext cx="649641" cy="62217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9" idx="3"/>
            <a:endCxn id="18" idx="1"/>
          </p:cNvCxnSpPr>
          <p:nvPr/>
        </p:nvCxnSpPr>
        <p:spPr>
          <a:xfrm flipV="1">
            <a:off x="3510308" y="2488598"/>
            <a:ext cx="641476" cy="22017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11" idx="3"/>
            <a:endCxn id="13" idx="1"/>
          </p:cNvCxnSpPr>
          <p:nvPr/>
        </p:nvCxnSpPr>
        <p:spPr>
          <a:xfrm>
            <a:off x="3919175" y="3968470"/>
            <a:ext cx="770991" cy="27215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11" idx="3"/>
            <a:endCxn id="15" idx="1"/>
          </p:cNvCxnSpPr>
          <p:nvPr/>
        </p:nvCxnSpPr>
        <p:spPr>
          <a:xfrm>
            <a:off x="3919175" y="3968470"/>
            <a:ext cx="769149" cy="113752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17" idx="3"/>
            <a:endCxn id="12" idx="1"/>
          </p:cNvCxnSpPr>
          <p:nvPr/>
        </p:nvCxnSpPr>
        <p:spPr>
          <a:xfrm>
            <a:off x="5338029" y="1726456"/>
            <a:ext cx="1344659" cy="42233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55"/>
          <p:cNvCxnSpPr>
            <a:stCxn id="18" idx="3"/>
            <a:endCxn id="12" idx="1"/>
          </p:cNvCxnSpPr>
          <p:nvPr/>
        </p:nvCxnSpPr>
        <p:spPr>
          <a:xfrm flipV="1">
            <a:off x="5356474" y="2148791"/>
            <a:ext cx="1326214" cy="33980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8" idx="3"/>
            <a:endCxn id="20" idx="1"/>
          </p:cNvCxnSpPr>
          <p:nvPr/>
        </p:nvCxnSpPr>
        <p:spPr>
          <a:xfrm>
            <a:off x="5728907" y="3330941"/>
            <a:ext cx="788981" cy="395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stCxn id="13" idx="3"/>
            <a:endCxn id="23" idx="1"/>
          </p:cNvCxnSpPr>
          <p:nvPr/>
        </p:nvCxnSpPr>
        <p:spPr>
          <a:xfrm>
            <a:off x="5811591" y="4240626"/>
            <a:ext cx="620360" cy="39106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>
            <a:stCxn id="15" idx="3"/>
            <a:endCxn id="23" idx="1"/>
          </p:cNvCxnSpPr>
          <p:nvPr/>
        </p:nvCxnSpPr>
        <p:spPr>
          <a:xfrm flipV="1">
            <a:off x="5811589" y="4631689"/>
            <a:ext cx="620362" cy="47430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꺾인 연결선 68"/>
          <p:cNvCxnSpPr>
            <a:stCxn id="23" idx="3"/>
            <a:endCxn id="24" idx="1"/>
          </p:cNvCxnSpPr>
          <p:nvPr/>
        </p:nvCxnSpPr>
        <p:spPr>
          <a:xfrm>
            <a:off x="7656335" y="4631689"/>
            <a:ext cx="439950" cy="24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stCxn id="24" idx="3"/>
            <a:endCxn id="25" idx="1"/>
          </p:cNvCxnSpPr>
          <p:nvPr/>
        </p:nvCxnSpPr>
        <p:spPr>
          <a:xfrm>
            <a:off x="9303281" y="4631930"/>
            <a:ext cx="439950" cy="350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꺾인 연결선 75"/>
          <p:cNvCxnSpPr>
            <a:stCxn id="20" idx="3"/>
            <a:endCxn id="21" idx="1"/>
          </p:cNvCxnSpPr>
          <p:nvPr/>
        </p:nvCxnSpPr>
        <p:spPr>
          <a:xfrm flipV="1">
            <a:off x="7742272" y="3332802"/>
            <a:ext cx="497149" cy="209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 81"/>
          <p:cNvCxnSpPr>
            <a:stCxn id="21" idx="3"/>
            <a:endCxn id="22" idx="1"/>
          </p:cNvCxnSpPr>
          <p:nvPr/>
        </p:nvCxnSpPr>
        <p:spPr>
          <a:xfrm flipV="1">
            <a:off x="9552384" y="3332312"/>
            <a:ext cx="570891" cy="49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 85"/>
          <p:cNvCxnSpPr>
            <a:stCxn id="16" idx="3"/>
            <a:endCxn id="19" idx="1"/>
          </p:cNvCxnSpPr>
          <p:nvPr/>
        </p:nvCxnSpPr>
        <p:spPr>
          <a:xfrm>
            <a:off x="9480376" y="2146333"/>
            <a:ext cx="647824" cy="245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 89"/>
          <p:cNvCxnSpPr>
            <a:stCxn id="12" idx="3"/>
            <a:endCxn id="16" idx="1"/>
          </p:cNvCxnSpPr>
          <p:nvPr/>
        </p:nvCxnSpPr>
        <p:spPr>
          <a:xfrm flipV="1">
            <a:off x="7896200" y="2146333"/>
            <a:ext cx="483129" cy="245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>
            <a:extLst>
              <a:ext uri="{FF2B5EF4-FFF2-40B4-BE49-F238E27FC236}">
                <a16:creationId xmlns:a16="http://schemas.microsoft.com/office/drawing/2014/main" id="{AF04C4D7-E7D4-45C0-8D8F-A045BF3A16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789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23" name="직사각형 22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보안관리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077697" y="3087546"/>
            <a:ext cx="1281999" cy="7014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지연이체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서비스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633854" y="2447218"/>
            <a:ext cx="1333873" cy="5746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서비스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안내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624259" y="3751144"/>
            <a:ext cx="1353064" cy="5040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서비스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신청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변경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8503769" y="3170918"/>
            <a:ext cx="1224384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정보입력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279385" y="4275942"/>
            <a:ext cx="1224384" cy="7518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정보확인 및 인증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9728153" y="4434056"/>
            <a:ext cx="1224384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처리 완료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594999" y="3030500"/>
            <a:ext cx="1224384" cy="6417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유의사항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확인</a:t>
            </a:r>
          </a:p>
        </p:txBody>
      </p:sp>
      <p:cxnSp>
        <p:nvCxnSpPr>
          <p:cNvPr id="21" name="꺾인 연결선 20"/>
          <p:cNvCxnSpPr>
            <a:stCxn id="9" idx="3"/>
            <a:endCxn id="17" idx="1"/>
          </p:cNvCxnSpPr>
          <p:nvPr/>
        </p:nvCxnSpPr>
        <p:spPr>
          <a:xfrm flipV="1">
            <a:off x="3359696" y="2734565"/>
            <a:ext cx="1274158" cy="70372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9" idx="3"/>
            <a:endCxn id="18" idx="1"/>
          </p:cNvCxnSpPr>
          <p:nvPr/>
        </p:nvCxnSpPr>
        <p:spPr>
          <a:xfrm>
            <a:off x="3359696" y="3438293"/>
            <a:ext cx="1264563" cy="56485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7" idx="3"/>
            <a:endCxn id="19" idx="1"/>
          </p:cNvCxnSpPr>
          <p:nvPr/>
        </p:nvCxnSpPr>
        <p:spPr>
          <a:xfrm>
            <a:off x="5967727" y="2734565"/>
            <a:ext cx="627272" cy="61678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18" idx="3"/>
            <a:endCxn id="19" idx="1"/>
          </p:cNvCxnSpPr>
          <p:nvPr/>
        </p:nvCxnSpPr>
        <p:spPr>
          <a:xfrm flipV="1">
            <a:off x="5977323" y="3351352"/>
            <a:ext cx="617676" cy="6518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19" idx="3"/>
            <a:endCxn id="13" idx="1"/>
          </p:cNvCxnSpPr>
          <p:nvPr/>
        </p:nvCxnSpPr>
        <p:spPr>
          <a:xfrm flipV="1">
            <a:off x="7819383" y="3350918"/>
            <a:ext cx="684386" cy="43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13" idx="2"/>
            <a:endCxn id="15" idx="0"/>
          </p:cNvCxnSpPr>
          <p:nvPr/>
        </p:nvCxnSpPr>
        <p:spPr>
          <a:xfrm rot="5400000">
            <a:off x="8131257" y="3291238"/>
            <a:ext cx="745024" cy="122438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15" idx="3"/>
            <a:endCxn id="16" idx="1"/>
          </p:cNvCxnSpPr>
          <p:nvPr/>
        </p:nvCxnSpPr>
        <p:spPr>
          <a:xfrm flipV="1">
            <a:off x="8503769" y="4651856"/>
            <a:ext cx="1224384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CA08BBEB-D75C-46A4-8861-C4883CB012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38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24" name="직사각형 23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보안관리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072967" y="3088508"/>
            <a:ext cx="1441638" cy="7725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보안차단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알림 서비스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738361" y="4220722"/>
            <a:ext cx="2135752" cy="6708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해외 </a:t>
            </a:r>
            <a:r>
              <a:rPr lang="en-US" altLang="ko-KR" dirty="0">
                <a:solidFill>
                  <a:schemeClr val="tx1"/>
                </a:solidFill>
              </a:rPr>
              <a:t>IP </a:t>
            </a:r>
            <a:r>
              <a:rPr lang="ko-KR" altLang="en-US" dirty="0">
                <a:solidFill>
                  <a:schemeClr val="tx1"/>
                </a:solidFill>
              </a:rPr>
              <a:t>로그인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알람</a:t>
            </a:r>
            <a:r>
              <a:rPr lang="ko-KR" altLang="en-US" dirty="0">
                <a:solidFill>
                  <a:schemeClr val="tx1"/>
                </a:solidFill>
              </a:rPr>
              <a:t> 서비스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748467" y="2487291"/>
            <a:ext cx="1441388" cy="5544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서비스신청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781715" y="3924718"/>
            <a:ext cx="1191230" cy="50401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정보조회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9908043" y="3068637"/>
            <a:ext cx="1228517" cy="6317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정보입력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및 인증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945186" y="4540121"/>
            <a:ext cx="1154230" cy="48277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처리완료</a:t>
            </a:r>
          </a:p>
        </p:txBody>
      </p:sp>
      <p:cxnSp>
        <p:nvCxnSpPr>
          <p:cNvPr id="23" name="꺾인 연결선 22"/>
          <p:cNvCxnSpPr>
            <a:stCxn id="9" idx="3"/>
            <a:endCxn id="49" idx="1"/>
          </p:cNvCxnSpPr>
          <p:nvPr/>
        </p:nvCxnSpPr>
        <p:spPr>
          <a:xfrm flipV="1">
            <a:off x="3514605" y="2457761"/>
            <a:ext cx="1231718" cy="101701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9" idx="3"/>
            <a:endCxn id="8" idx="1"/>
          </p:cNvCxnSpPr>
          <p:nvPr/>
        </p:nvCxnSpPr>
        <p:spPr>
          <a:xfrm>
            <a:off x="3514605" y="3474778"/>
            <a:ext cx="1223756" cy="108136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9" idx="3"/>
            <a:endCxn id="48" idx="1"/>
          </p:cNvCxnSpPr>
          <p:nvPr/>
        </p:nvCxnSpPr>
        <p:spPr>
          <a:xfrm>
            <a:off x="3514605" y="3474778"/>
            <a:ext cx="1256193" cy="1786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49" idx="3"/>
            <a:endCxn id="10" idx="1"/>
          </p:cNvCxnSpPr>
          <p:nvPr/>
        </p:nvCxnSpPr>
        <p:spPr>
          <a:xfrm>
            <a:off x="6884506" y="2457761"/>
            <a:ext cx="863961" cy="306739"/>
          </a:xfrm>
          <a:prstGeom prst="bentConnector3">
            <a:avLst>
              <a:gd name="adj1" fmla="val 52352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8" idx="3"/>
            <a:endCxn id="11" idx="1"/>
          </p:cNvCxnSpPr>
          <p:nvPr/>
        </p:nvCxnSpPr>
        <p:spPr>
          <a:xfrm flipV="1">
            <a:off x="6874113" y="4176726"/>
            <a:ext cx="907602" cy="379419"/>
          </a:xfrm>
          <a:prstGeom prst="bentConnector3">
            <a:avLst>
              <a:gd name="adj1" fmla="val 60075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endCxn id="10" idx="1"/>
          </p:cNvCxnSpPr>
          <p:nvPr/>
        </p:nvCxnSpPr>
        <p:spPr>
          <a:xfrm flipV="1">
            <a:off x="6927665" y="2764500"/>
            <a:ext cx="820802" cy="61999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10" idx="3"/>
            <a:endCxn id="12" idx="1"/>
          </p:cNvCxnSpPr>
          <p:nvPr/>
        </p:nvCxnSpPr>
        <p:spPr>
          <a:xfrm>
            <a:off x="9189855" y="2764500"/>
            <a:ext cx="718188" cy="61999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11" idx="3"/>
            <a:endCxn id="12" idx="1"/>
          </p:cNvCxnSpPr>
          <p:nvPr/>
        </p:nvCxnSpPr>
        <p:spPr>
          <a:xfrm flipV="1">
            <a:off x="8972945" y="3384497"/>
            <a:ext cx="935098" cy="792229"/>
          </a:xfrm>
          <a:prstGeom prst="bentConnector3">
            <a:avLst>
              <a:gd name="adj1" fmla="val 60865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12" idx="2"/>
            <a:endCxn id="13" idx="0"/>
          </p:cNvCxnSpPr>
          <p:nvPr/>
        </p:nvCxnSpPr>
        <p:spPr>
          <a:xfrm rot="5400000">
            <a:off x="10102420" y="4120238"/>
            <a:ext cx="839765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4770798" y="3240637"/>
            <a:ext cx="2135101" cy="5040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해외 </a:t>
            </a:r>
            <a:r>
              <a:rPr lang="en-US" altLang="ko-KR" dirty="0">
                <a:solidFill>
                  <a:schemeClr val="tx1"/>
                </a:solidFill>
              </a:rPr>
              <a:t>IP </a:t>
            </a:r>
            <a:r>
              <a:rPr lang="ko-KR" altLang="en-US" dirty="0">
                <a:solidFill>
                  <a:schemeClr val="tx1"/>
                </a:solidFill>
              </a:rPr>
              <a:t>차단 신청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4746323" y="2122338"/>
            <a:ext cx="2138183" cy="6708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예외 </a:t>
            </a:r>
            <a:r>
              <a:rPr lang="en-US" altLang="ko-KR" dirty="0">
                <a:solidFill>
                  <a:schemeClr val="tx1"/>
                </a:solidFill>
              </a:rPr>
              <a:t>IP </a:t>
            </a:r>
            <a:r>
              <a:rPr lang="ko-KR" altLang="en-US" dirty="0">
                <a:solidFill>
                  <a:schemeClr val="tx1"/>
                </a:solidFill>
              </a:rPr>
              <a:t>로그인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알람</a:t>
            </a:r>
            <a:r>
              <a:rPr lang="ko-KR" altLang="en-US" dirty="0">
                <a:solidFill>
                  <a:schemeClr val="tx1"/>
                </a:solidFill>
              </a:rPr>
              <a:t> 서비스</a:t>
            </a:r>
          </a:p>
        </p:txBody>
      </p:sp>
      <p:cxnSp>
        <p:nvCxnSpPr>
          <p:cNvPr id="61" name="꺾인 연결선 60"/>
          <p:cNvCxnSpPr>
            <a:endCxn id="11" idx="1"/>
          </p:cNvCxnSpPr>
          <p:nvPr/>
        </p:nvCxnSpPr>
        <p:spPr>
          <a:xfrm>
            <a:off x="6930374" y="3618649"/>
            <a:ext cx="851341" cy="558077"/>
          </a:xfrm>
          <a:prstGeom prst="bentConnector3">
            <a:avLst>
              <a:gd name="adj1" fmla="val 58354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63AD5A65-976B-4AD6-80F5-9D97387541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9880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15" name="직사각형 14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고객 센터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082769" y="3052204"/>
            <a:ext cx="1519584" cy="56588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고객센터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4900788" y="3963619"/>
            <a:ext cx="1339227" cy="61750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사건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신고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해제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4900789" y="2438312"/>
            <a:ext cx="1226368" cy="5178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고객상담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7586507" y="2438311"/>
            <a:ext cx="1226368" cy="5178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7590739" y="3458802"/>
            <a:ext cx="1226368" cy="5178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QNA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6" name="꺾인 연결선 35"/>
          <p:cNvCxnSpPr>
            <a:stCxn id="11" idx="3"/>
            <a:endCxn id="54" idx="1"/>
          </p:cNvCxnSpPr>
          <p:nvPr/>
        </p:nvCxnSpPr>
        <p:spPr>
          <a:xfrm flipV="1">
            <a:off x="3602353" y="2697237"/>
            <a:ext cx="1298436" cy="63791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/>
          <p:cNvCxnSpPr>
            <a:stCxn id="54" idx="3"/>
            <a:endCxn id="56" idx="1"/>
          </p:cNvCxnSpPr>
          <p:nvPr/>
        </p:nvCxnSpPr>
        <p:spPr>
          <a:xfrm flipV="1">
            <a:off x="6127157" y="2697236"/>
            <a:ext cx="1459350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54" idx="3"/>
            <a:endCxn id="57" idx="1"/>
          </p:cNvCxnSpPr>
          <p:nvPr/>
        </p:nvCxnSpPr>
        <p:spPr>
          <a:xfrm>
            <a:off x="6127157" y="2697237"/>
            <a:ext cx="1463582" cy="1020490"/>
          </a:xfrm>
          <a:prstGeom prst="bentConnector3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꺾인 연결선 68"/>
          <p:cNvCxnSpPr>
            <a:stCxn id="11" idx="3"/>
            <a:endCxn id="53" idx="1"/>
          </p:cNvCxnSpPr>
          <p:nvPr/>
        </p:nvCxnSpPr>
        <p:spPr>
          <a:xfrm>
            <a:off x="3602353" y="3335149"/>
            <a:ext cx="1298435" cy="93722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AF365253-E6AF-4CC3-B051-1403A922D6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5581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31" name="직사각형 30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관리자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581240" y="2856210"/>
            <a:ext cx="1581732" cy="6306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금융거래제한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리스트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592434" y="2048281"/>
            <a:ext cx="1160362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금융상품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065265" y="3088509"/>
            <a:ext cx="1368152" cy="6076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관리자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592434" y="3798518"/>
            <a:ext cx="1446163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멤버쉽</a:t>
            </a:r>
            <a:r>
              <a:rPr lang="ko-KR" altLang="en-US" dirty="0">
                <a:solidFill>
                  <a:schemeClr val="tx1"/>
                </a:solidFill>
              </a:rPr>
              <a:t> 등급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596635" y="4628716"/>
            <a:ext cx="1156161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이력조회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4594880" y="5344861"/>
            <a:ext cx="891429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정산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7680178" y="1667628"/>
            <a:ext cx="944339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7680177" y="2085362"/>
            <a:ext cx="944339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7680176" y="2503096"/>
            <a:ext cx="944339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9040091" y="2954357"/>
            <a:ext cx="944339" cy="41407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9040091" y="3483008"/>
            <a:ext cx="944339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7032104" y="3819520"/>
            <a:ext cx="944339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7032104" y="4525393"/>
            <a:ext cx="944339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변경</a:t>
            </a:r>
          </a:p>
        </p:txBody>
      </p:sp>
      <p:cxnSp>
        <p:nvCxnSpPr>
          <p:cNvPr id="29" name="꺾인 연결선 28"/>
          <p:cNvCxnSpPr>
            <a:stCxn id="17" idx="3"/>
            <a:endCxn id="15" idx="1"/>
          </p:cNvCxnSpPr>
          <p:nvPr/>
        </p:nvCxnSpPr>
        <p:spPr>
          <a:xfrm flipV="1">
            <a:off x="3433417" y="2266081"/>
            <a:ext cx="1159017" cy="112627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17" idx="3"/>
            <a:endCxn id="13" idx="1"/>
          </p:cNvCxnSpPr>
          <p:nvPr/>
        </p:nvCxnSpPr>
        <p:spPr>
          <a:xfrm flipV="1">
            <a:off x="3433417" y="3171554"/>
            <a:ext cx="1147823" cy="22080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17" idx="3"/>
            <a:endCxn id="21" idx="1"/>
          </p:cNvCxnSpPr>
          <p:nvPr/>
        </p:nvCxnSpPr>
        <p:spPr>
          <a:xfrm>
            <a:off x="3433417" y="3392355"/>
            <a:ext cx="1159017" cy="62396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17" idx="3"/>
            <a:endCxn id="39" idx="1"/>
          </p:cNvCxnSpPr>
          <p:nvPr/>
        </p:nvCxnSpPr>
        <p:spPr>
          <a:xfrm>
            <a:off x="3433417" y="3392355"/>
            <a:ext cx="1163218" cy="143436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17" idx="3"/>
            <a:endCxn id="40" idx="1"/>
          </p:cNvCxnSpPr>
          <p:nvPr/>
        </p:nvCxnSpPr>
        <p:spPr>
          <a:xfrm>
            <a:off x="3433417" y="3392355"/>
            <a:ext cx="1161463" cy="215050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15" idx="3"/>
            <a:endCxn id="42" idx="1"/>
          </p:cNvCxnSpPr>
          <p:nvPr/>
        </p:nvCxnSpPr>
        <p:spPr>
          <a:xfrm flipV="1">
            <a:off x="5752796" y="1847628"/>
            <a:ext cx="1927382" cy="41845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꺾인 연결선 47"/>
          <p:cNvCxnSpPr>
            <a:stCxn id="15" idx="3"/>
            <a:endCxn id="44" idx="1"/>
          </p:cNvCxnSpPr>
          <p:nvPr/>
        </p:nvCxnSpPr>
        <p:spPr>
          <a:xfrm flipV="1">
            <a:off x="5752796" y="2265362"/>
            <a:ext cx="1927381" cy="71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15" idx="3"/>
            <a:endCxn id="45" idx="1"/>
          </p:cNvCxnSpPr>
          <p:nvPr/>
        </p:nvCxnSpPr>
        <p:spPr>
          <a:xfrm>
            <a:off x="5752796" y="2266081"/>
            <a:ext cx="1927380" cy="41701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21" idx="3"/>
            <a:endCxn id="73" idx="1"/>
          </p:cNvCxnSpPr>
          <p:nvPr/>
        </p:nvCxnSpPr>
        <p:spPr>
          <a:xfrm>
            <a:off x="6038597" y="4016318"/>
            <a:ext cx="993507" cy="120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/>
          <p:cNvCxnSpPr>
            <a:stCxn id="21" idx="3"/>
            <a:endCxn id="74" idx="1"/>
          </p:cNvCxnSpPr>
          <p:nvPr/>
        </p:nvCxnSpPr>
        <p:spPr>
          <a:xfrm>
            <a:off x="6038597" y="4016318"/>
            <a:ext cx="993507" cy="68907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stCxn id="13" idx="3"/>
            <a:endCxn id="70" idx="1"/>
          </p:cNvCxnSpPr>
          <p:nvPr/>
        </p:nvCxnSpPr>
        <p:spPr>
          <a:xfrm flipV="1">
            <a:off x="6162972" y="3161394"/>
            <a:ext cx="2877119" cy="1016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13" idx="3"/>
            <a:endCxn id="71" idx="1"/>
          </p:cNvCxnSpPr>
          <p:nvPr/>
        </p:nvCxnSpPr>
        <p:spPr>
          <a:xfrm>
            <a:off x="6162972" y="3171554"/>
            <a:ext cx="2877119" cy="509454"/>
          </a:xfrm>
          <a:prstGeom prst="bentConnector3">
            <a:avLst>
              <a:gd name="adj1" fmla="val 726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>
            <a:extLst>
              <a:ext uri="{FF2B5EF4-FFF2-40B4-BE49-F238E27FC236}">
                <a16:creationId xmlns:a16="http://schemas.microsoft.com/office/drawing/2014/main" id="{23113882-E665-4E3B-B8DE-132E07B641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58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 descr="C:\Users\JOHN\Desktop\bankimg\ppt\1-1.선정배경 및 동기.jpg"/>
          <p:cNvPicPr>
            <a:picLocks noChangeAspect="1" noChangeArrowheads="1"/>
          </p:cNvPicPr>
          <p:nvPr/>
        </p:nvPicPr>
        <p:blipFill>
          <a:blip r:embed="rId2" cstate="print"/>
          <a:srcRect l="6420" t="7621" r="5836" b="8550"/>
          <a:stretch>
            <a:fillRect/>
          </a:stretch>
        </p:blipFill>
        <p:spPr bwMode="auto">
          <a:xfrm>
            <a:off x="-96688" y="260648"/>
            <a:ext cx="12457384" cy="6263977"/>
          </a:xfrm>
          <a:prstGeom prst="rect">
            <a:avLst/>
          </a:prstGeom>
          <a:noFill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411A10-2E34-453B-95EA-538F8E411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576" y="1411628"/>
            <a:ext cx="7776864" cy="33479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2646FD-D0D4-4650-9F7E-B73B91452D5C}"/>
              </a:ext>
            </a:extLst>
          </p:cNvPr>
          <p:cNvSpPr txBox="1"/>
          <p:nvPr/>
        </p:nvSpPr>
        <p:spPr>
          <a:xfrm>
            <a:off x="2291173" y="4759611"/>
            <a:ext cx="7918647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인터넷 뱅킹의 사용량이 증가 하지만 국내 이용할 수 있는 인터넷은행은 카카오뱅크와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k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뱅크 단 두개이며 제공되는 금융상품들이 많지 않다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팀이 개발하는 인터넷 뱅킹은 다양한 금융상품과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뱅킹서비스를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제공한다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600" dirty="0"/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https://www.hankookilbo.com/News/Read/201909101226020539</a:t>
            </a:r>
          </a:p>
        </p:txBody>
      </p:sp>
    </p:spTree>
    <p:extLst>
      <p:ext uri="{BB962C8B-B14F-4D97-AF65-F5344CB8AC3E}">
        <p14:creationId xmlns:p14="http://schemas.microsoft.com/office/powerpoint/2010/main" val="17572250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266" name="Picture 2" descr="C:\Users\JOHN\Desktop\bankimg\ppt\3-2클래스다이어그램.jpg"/>
          <p:cNvPicPr>
            <a:picLocks noChangeAspect="1" noChangeArrowheads="1"/>
          </p:cNvPicPr>
          <p:nvPr/>
        </p:nvPicPr>
        <p:blipFill>
          <a:blip r:embed="rId2" cstate="print"/>
          <a:srcRect l="7490" t="9145" r="6906" b="10074"/>
          <a:stretch>
            <a:fillRect/>
          </a:stretch>
        </p:blipFill>
        <p:spPr bwMode="auto">
          <a:xfrm>
            <a:off x="119336" y="395701"/>
            <a:ext cx="12072664" cy="6057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290" name="Picture 2" descr="C:\Users\JOHN\Desktop\bankimg\ppt\3-3데이터베이스다이어그램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476672"/>
            <a:ext cx="12192000" cy="6057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314" name="Picture 2" descr="C:\Users\JOHN\Desktop\bankimg\ppt\4시연화면.jpg"/>
          <p:cNvPicPr>
            <a:picLocks noChangeAspect="1" noChangeArrowheads="1"/>
          </p:cNvPicPr>
          <p:nvPr/>
        </p:nvPicPr>
        <p:blipFill>
          <a:blip r:embed="rId2" cstate="print"/>
          <a:srcRect l="7490" t="9145" r="6906" b="10074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 descr="C:\Users\JOHN\Desktop\bankimg\ppt\1-2.벤치마킹 및 분석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8847"/>
          <a:stretch>
            <a:fillRect/>
          </a:stretch>
        </p:blipFill>
        <p:spPr bwMode="auto">
          <a:xfrm>
            <a:off x="0" y="342900"/>
            <a:ext cx="12192000" cy="6172200"/>
          </a:xfrm>
          <a:prstGeom prst="rect">
            <a:avLst/>
          </a:prstGeom>
          <a:noFill/>
        </p:spPr>
      </p:pic>
      <p:pic>
        <p:nvPicPr>
          <p:cNvPr id="1026" name="Picture 2" descr="C:\Users\Administrator.Sc-201906031910\Desktop\mainppt\png\swot\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824" y="1970981"/>
            <a:ext cx="1730014" cy="244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A4AF1B-9F73-4819-91E0-60BD15234C75}"/>
              </a:ext>
            </a:extLst>
          </p:cNvPr>
          <p:cNvSpPr txBox="1"/>
          <p:nvPr/>
        </p:nvSpPr>
        <p:spPr>
          <a:xfrm>
            <a:off x="268372" y="2081079"/>
            <a:ext cx="4316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강점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(STRENGH)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뛰어난 이자수익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특히 수수료 수익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우수한 자산 건전성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고객의 높은 서비스 만족도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5E127C-DF3F-4664-BA42-A06EE108EE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504" y="3460924"/>
            <a:ext cx="1061748" cy="883020"/>
          </a:xfrm>
          <a:prstGeom prst="rect">
            <a:avLst/>
          </a:prstGeom>
        </p:spPr>
      </p:pic>
      <p:pic>
        <p:nvPicPr>
          <p:cNvPr id="8" name="Picture 2" descr="C:\Users\Administrator.Sc-201906031910\Desktop\mainppt\png\swot\w.png">
            <a:extLst>
              <a:ext uri="{FF2B5EF4-FFF2-40B4-BE49-F238E27FC236}">
                <a16:creationId xmlns:a16="http://schemas.microsoft.com/office/drawing/2014/main" id="{80991291-708B-487C-8FB2-AFD195557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841" y="1921287"/>
            <a:ext cx="1794826" cy="253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227598-DE68-4249-8B3F-AD335D890DB0}"/>
              </a:ext>
            </a:extLst>
          </p:cNvPr>
          <p:cNvSpPr txBox="1"/>
          <p:nvPr/>
        </p:nvSpPr>
        <p:spPr>
          <a:xfrm>
            <a:off x="7911670" y="2116695"/>
            <a:ext cx="4131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약점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(WEAKNESS)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신한카드의 이익 비중이상대적으로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큰 부분을 차지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소매금융에 비해 약한 기업 금융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" name="Picture 2" descr="C:\Users\Administrator.Sc-201906031910\Desktop\mainppt\png\swot\t.png">
            <a:extLst>
              <a:ext uri="{FF2B5EF4-FFF2-40B4-BE49-F238E27FC236}">
                <a16:creationId xmlns:a16="http://schemas.microsoft.com/office/drawing/2014/main" id="{9FECEEBB-76AE-427B-A21E-375EE1BDE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842" y="3679927"/>
            <a:ext cx="1556173" cy="220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089328-42B1-4EB2-BE2A-F46EC5D82469}"/>
              </a:ext>
            </a:extLst>
          </p:cNvPr>
          <p:cNvSpPr txBox="1"/>
          <p:nvPr/>
        </p:nvSpPr>
        <p:spPr>
          <a:xfrm>
            <a:off x="7797018" y="4358484"/>
            <a:ext cx="42646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위협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(THREAT)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금리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경쟁으로수익성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악화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국내금융시장의 포화 및 타 금융업과   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  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의 경쟁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인터넷 은행의 등장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2" name="Picture 2" descr="C:\Users\Administrator.Sc-201906031910\Desktop\mainppt\png\swot\o.png">
            <a:extLst>
              <a:ext uri="{FF2B5EF4-FFF2-40B4-BE49-F238E27FC236}">
                <a16:creationId xmlns:a16="http://schemas.microsoft.com/office/drawing/2014/main" id="{A5BD1C06-C5A0-4235-B24E-1AE3C3488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398" y="3489116"/>
            <a:ext cx="2021139" cy="285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1E688D7-6054-4959-B6FB-38C01867A165}"/>
              </a:ext>
            </a:extLst>
          </p:cNvPr>
          <p:cNvSpPr txBox="1"/>
          <p:nvPr/>
        </p:nvSpPr>
        <p:spPr>
          <a:xfrm>
            <a:off x="335435" y="4343944"/>
            <a:ext cx="3670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기회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(OPPORTUNITY)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리딩뱅크의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이미지 획득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글로벌 금융기반 조성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 descr="C:\Users\JOHN\Desktop\bankimg\ppt\1-2.벤치마킹 및 분석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8847"/>
          <a:stretch>
            <a:fillRect/>
          </a:stretch>
        </p:blipFill>
        <p:spPr bwMode="auto">
          <a:xfrm>
            <a:off x="0" y="332656"/>
            <a:ext cx="12192000" cy="61722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A4AF1B-9F73-4819-91E0-60BD15234C75}"/>
              </a:ext>
            </a:extLst>
          </p:cNvPr>
          <p:cNvSpPr txBox="1"/>
          <p:nvPr/>
        </p:nvSpPr>
        <p:spPr>
          <a:xfrm>
            <a:off x="229989" y="1624708"/>
            <a:ext cx="4569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강점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(STRENGH)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간편성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합리성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카카오브랜드 이미지활용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꾸준한 서비스의 개발과 협업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4.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빅데이터 기술의 보유 및 활용 기술력</a:t>
            </a:r>
          </a:p>
          <a:p>
            <a:endParaRPr lang="en-US" altLang="ko-KR" dirty="0"/>
          </a:p>
        </p:txBody>
      </p:sp>
      <p:pic>
        <p:nvPicPr>
          <p:cNvPr id="7" name="Picture 2" descr="ì¹´ì¹´ì¤ íë ì¦ì ëí ì´ë¯¸ì§ ê²ìê²°ê³¼">
            <a:extLst>
              <a:ext uri="{FF2B5EF4-FFF2-40B4-BE49-F238E27FC236}">
                <a16:creationId xmlns:a16="http://schemas.microsoft.com/office/drawing/2014/main" id="{D11AD831-38D6-45C6-8A66-DD20780CD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8C536"/>
              </a:clrFrom>
              <a:clrTo>
                <a:srgbClr val="F8C53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851" y="5434043"/>
            <a:ext cx="1935358" cy="108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01B85FF9-961B-435A-BFAF-9F9118BBA829}"/>
              </a:ext>
            </a:extLst>
          </p:cNvPr>
          <p:cNvSpPr/>
          <p:nvPr/>
        </p:nvSpPr>
        <p:spPr>
          <a:xfrm>
            <a:off x="5619930" y="3351056"/>
            <a:ext cx="850214" cy="8502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latin typeface="나눔고딕"/>
            </a:endParaRPr>
          </a:p>
        </p:txBody>
      </p:sp>
      <p:pic>
        <p:nvPicPr>
          <p:cNvPr id="10" name="Picture 2" descr="C:\Users\Administrator.Sc-201906031910\Desktop\mainppt\png\swot\s.png">
            <a:extLst>
              <a:ext uri="{FF2B5EF4-FFF2-40B4-BE49-F238E27FC236}">
                <a16:creationId xmlns:a16="http://schemas.microsoft.com/office/drawing/2014/main" id="{24BE5A73-37DB-481C-A453-C2F157F86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849" y="1967118"/>
            <a:ext cx="1730014" cy="244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dministrator.Sc-201906031910\Desktop\mainppt\png\swot\w.png">
            <a:extLst>
              <a:ext uri="{FF2B5EF4-FFF2-40B4-BE49-F238E27FC236}">
                <a16:creationId xmlns:a16="http://schemas.microsoft.com/office/drawing/2014/main" id="{7EBD9993-7495-42BF-BA42-7510FA991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841" y="1921287"/>
            <a:ext cx="1794826" cy="253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Administrator.Sc-201906031910\Desktop\mainppt\png\swot\t.png">
            <a:extLst>
              <a:ext uri="{FF2B5EF4-FFF2-40B4-BE49-F238E27FC236}">
                <a16:creationId xmlns:a16="http://schemas.microsoft.com/office/drawing/2014/main" id="{073DA3AA-FF17-48D8-947D-2A9260E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009" y="3484744"/>
            <a:ext cx="1589817" cy="224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Administrator.Sc-201906031910\Desktop\mainppt\png\swot\o.png">
            <a:extLst>
              <a:ext uri="{FF2B5EF4-FFF2-40B4-BE49-F238E27FC236}">
                <a16:creationId xmlns:a16="http://schemas.microsoft.com/office/drawing/2014/main" id="{F2C33DEB-4018-4EAB-BE9F-7372774DA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378" y="3333230"/>
            <a:ext cx="2021139" cy="285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A66E0E-779B-42B9-87E5-8D085074924B}"/>
              </a:ext>
            </a:extLst>
          </p:cNvPr>
          <p:cNvSpPr txBox="1"/>
          <p:nvPr/>
        </p:nvSpPr>
        <p:spPr>
          <a:xfrm>
            <a:off x="7574402" y="1617674"/>
            <a:ext cx="47430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약점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(WEAKNESS)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비대면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채널의 한계로 성장제약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일부 연령층의 사용 집중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낮은 카카오 신용등급과 지분 보유상황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4.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낮은 고객대응 능력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5.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금융상품의 부재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BC5FD4-8503-4B1C-BFBB-A67FA79057D4}"/>
              </a:ext>
            </a:extLst>
          </p:cNvPr>
          <p:cNvSpPr txBox="1"/>
          <p:nvPr/>
        </p:nvSpPr>
        <p:spPr>
          <a:xfrm>
            <a:off x="7635852" y="4113203"/>
            <a:ext cx="3670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위협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(THREAT)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글로벌 영업환경 약화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초대형 투자은행 출현 현실화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76266D-0E92-456A-9ED7-1E574A9DC55C}"/>
              </a:ext>
            </a:extLst>
          </p:cNvPr>
          <p:cNvSpPr txBox="1"/>
          <p:nvPr/>
        </p:nvSpPr>
        <p:spPr>
          <a:xfrm>
            <a:off x="914400" y="4154484"/>
            <a:ext cx="40449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기회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(OPPORTUNITY)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모바일 사업의 성장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핀테크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사업의 호황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3. 4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차 산업혁명과 빅데이터 중시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182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 descr="C:\Users\JOHN\Desktop\bankimg\ppt\1-2.벤치마킹 및 분석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8847"/>
          <a:stretch>
            <a:fillRect/>
          </a:stretch>
        </p:blipFill>
        <p:spPr bwMode="auto">
          <a:xfrm>
            <a:off x="0" y="332656"/>
            <a:ext cx="12192000" cy="61722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A4AF1B-9F73-4819-91E0-60BD15234C75}"/>
              </a:ext>
            </a:extLst>
          </p:cNvPr>
          <p:cNvSpPr txBox="1"/>
          <p:nvPr/>
        </p:nvSpPr>
        <p:spPr>
          <a:xfrm>
            <a:off x="463228" y="2235400"/>
            <a:ext cx="45698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강점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(STRENGH)</a:t>
            </a: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직관적인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UI</a:t>
            </a: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간편로그인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휴대폰 내장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OTP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altLang="ko-KR" dirty="0"/>
          </a:p>
        </p:txBody>
      </p:sp>
      <p:pic>
        <p:nvPicPr>
          <p:cNvPr id="10" name="Picture 2" descr="C:\Users\Administrator.Sc-201906031910\Desktop\mainppt\png\swot\s.png">
            <a:extLst>
              <a:ext uri="{FF2B5EF4-FFF2-40B4-BE49-F238E27FC236}">
                <a16:creationId xmlns:a16="http://schemas.microsoft.com/office/drawing/2014/main" id="{24BE5A73-37DB-481C-A453-C2F157F86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095" y="1656784"/>
            <a:ext cx="1730014" cy="244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dministrator.Sc-201906031910\Desktop\mainppt\png\swot\w.png">
            <a:extLst>
              <a:ext uri="{FF2B5EF4-FFF2-40B4-BE49-F238E27FC236}">
                <a16:creationId xmlns:a16="http://schemas.microsoft.com/office/drawing/2014/main" id="{7EBD9993-7495-42BF-BA42-7510FA991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533" y="1590851"/>
            <a:ext cx="1794826" cy="253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Administrator.Sc-201906031910\Desktop\mainppt\png\swot\t.png">
            <a:extLst>
              <a:ext uri="{FF2B5EF4-FFF2-40B4-BE49-F238E27FC236}">
                <a16:creationId xmlns:a16="http://schemas.microsoft.com/office/drawing/2014/main" id="{073DA3AA-FF17-48D8-947D-2A9260E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503" y="3563760"/>
            <a:ext cx="1589817" cy="224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Administrator.Sc-201906031910\Desktop\mainppt\png\swot\o.png">
            <a:extLst>
              <a:ext uri="{FF2B5EF4-FFF2-40B4-BE49-F238E27FC236}">
                <a16:creationId xmlns:a16="http://schemas.microsoft.com/office/drawing/2014/main" id="{F2C33DEB-4018-4EAB-BE9F-7372774DA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667" y="3402755"/>
            <a:ext cx="2021139" cy="285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A66E0E-779B-42B9-87E5-8D085074924B}"/>
              </a:ext>
            </a:extLst>
          </p:cNvPr>
          <p:cNvSpPr txBox="1"/>
          <p:nvPr/>
        </p:nvSpPr>
        <p:spPr>
          <a:xfrm>
            <a:off x="8316523" y="2363431"/>
            <a:ext cx="47430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약점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(WEAKNESS)</a:t>
            </a: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부족한 금융상품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복잡한 주주관계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의사결정 느림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BC5FD4-8503-4B1C-BFBB-A67FA79057D4}"/>
              </a:ext>
            </a:extLst>
          </p:cNvPr>
          <p:cNvSpPr txBox="1"/>
          <p:nvPr/>
        </p:nvSpPr>
        <p:spPr>
          <a:xfrm>
            <a:off x="8316523" y="4191594"/>
            <a:ext cx="4143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위협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(THREAT)</a:t>
            </a: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제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인터넷전용 은행 출범 예정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대출판매 중단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76266D-0E92-456A-9ED7-1E574A9DC55C}"/>
              </a:ext>
            </a:extLst>
          </p:cNvPr>
          <p:cNvSpPr txBox="1"/>
          <p:nvPr/>
        </p:nvSpPr>
        <p:spPr>
          <a:xfrm>
            <a:off x="539475" y="4137003"/>
            <a:ext cx="40449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기회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(OPPORTUNITY)</a:t>
            </a: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네이버와 협업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휴대폰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이메일 기반 간편송금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스마트 해외송금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FFCC49-C23C-445C-8B1E-75AE1087340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06"/>
          <a:stretch/>
        </p:blipFill>
        <p:spPr>
          <a:xfrm>
            <a:off x="5163906" y="3326249"/>
            <a:ext cx="1877194" cy="67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211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3876</TotalTime>
  <Words>2868</Words>
  <Application>Microsoft Office PowerPoint</Application>
  <PresentationFormat>와이드스크린</PresentationFormat>
  <Paragraphs>821</Paragraphs>
  <Slides>62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7" baseType="lpstr">
      <vt:lpstr>고딕</vt:lpstr>
      <vt:lpstr>나눔고딕</vt:lpstr>
      <vt:lpstr>맑은 고딕</vt:lpstr>
      <vt:lpstr>Arial</vt:lpstr>
      <vt:lpstr>Office 테마</vt:lpstr>
      <vt:lpstr>PowerPoint 프레젠테이션</vt:lpstr>
      <vt:lpstr>ㄴㅇㄹㄴㅇ</vt:lpstr>
      <vt:lpstr>ㄴㅇㄹㄴㅇ</vt:lpstr>
      <vt:lpstr>ㄴㅇㄹㄴㅇ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JOHN</dc:creator>
  <cp:lastModifiedBy>Park IChan</cp:lastModifiedBy>
  <cp:revision>180</cp:revision>
  <dcterms:created xsi:type="dcterms:W3CDTF">2019-09-08T16:26:07Z</dcterms:created>
  <dcterms:modified xsi:type="dcterms:W3CDTF">2019-09-26T08:03:39Z</dcterms:modified>
</cp:coreProperties>
</file>